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3.jpg" ContentType="image/jpeg"/>
  <Override PartName="/ppt/media/image4.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5" r:id="rId6"/>
    <p:sldId id="264" r:id="rId7"/>
    <p:sldId id="266" r:id="rId8"/>
    <p:sldId id="267" r:id="rId9"/>
    <p:sldId id="268" r:id="rId10"/>
    <p:sldId id="269" r:id="rId11"/>
    <p:sldId id="270" r:id="rId12"/>
    <p:sldId id="271" r:id="rId13"/>
    <p:sldId id="272" r:id="rId14"/>
    <p:sldId id="273" r:id="rId15"/>
    <p:sldId id="260" r:id="rId16"/>
    <p:sldId id="261" r:id="rId17"/>
    <p:sldId id="274" r:id="rId18"/>
    <p:sldId id="275" r:id="rId19"/>
    <p:sldId id="262" r:id="rId20"/>
    <p:sldId id="263" r:id="rId21"/>
  </p:sldIdLst>
  <p:sldSz cx="5854700" cy="3295650"/>
  <p:notesSz cx="5854700" cy="32956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p:cViewPr>
        <p:scale>
          <a:sx n="137" d="100"/>
          <a:sy n="137" d="100"/>
        </p:scale>
        <p:origin x="656" y="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73963" y="906822"/>
            <a:ext cx="4906772" cy="65913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878205" y="1845564"/>
            <a:ext cx="4098290" cy="8239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1" i="0">
                <a:solidFill>
                  <a:schemeClr val="bg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1" i="0">
                <a:solidFill>
                  <a:schemeClr val="bg1"/>
                </a:solidFill>
                <a:latin typeface="Cambria"/>
                <a:cs typeface="Cambria"/>
              </a:defRPr>
            </a:lvl1pPr>
          </a:lstStyle>
          <a:p>
            <a:endParaRPr/>
          </a:p>
        </p:txBody>
      </p:sp>
      <p:sp>
        <p:nvSpPr>
          <p:cNvPr id="3" name="Holder 3"/>
          <p:cNvSpPr>
            <a:spLocks noGrp="1"/>
          </p:cNvSpPr>
          <p:nvPr>
            <p:ph sz="half" idx="2"/>
          </p:nvPr>
        </p:nvSpPr>
        <p:spPr>
          <a:xfrm>
            <a:off x="292735" y="757999"/>
            <a:ext cx="2546794" cy="217512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015170" y="757999"/>
            <a:ext cx="2546794" cy="217512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11/15/2023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1" i="0">
                <a:solidFill>
                  <a:schemeClr val="bg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11/15/2023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11/15/2023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12" y="8"/>
            <a:ext cx="5845810" cy="3288029"/>
          </a:xfrm>
          <a:custGeom>
            <a:avLst/>
            <a:gdLst/>
            <a:ahLst/>
            <a:cxnLst/>
            <a:rect l="l" t="t" r="r" b="b"/>
            <a:pathLst>
              <a:path w="5845810" h="3288029">
                <a:moveTo>
                  <a:pt x="0" y="3287938"/>
                </a:moveTo>
                <a:lnTo>
                  <a:pt x="5845240" y="3287938"/>
                </a:lnTo>
                <a:lnTo>
                  <a:pt x="5845240" y="0"/>
                </a:lnTo>
                <a:lnTo>
                  <a:pt x="0" y="0"/>
                </a:lnTo>
                <a:lnTo>
                  <a:pt x="0" y="3287938"/>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495279" y="678795"/>
            <a:ext cx="4864141" cy="213359"/>
          </a:xfrm>
          <a:prstGeom prst="rect">
            <a:avLst/>
          </a:prstGeom>
        </p:spPr>
        <p:txBody>
          <a:bodyPr wrap="square" lIns="0" tIns="0" rIns="0" bIns="0">
            <a:spAutoFit/>
          </a:bodyPr>
          <a:lstStyle>
            <a:lvl1pPr>
              <a:defRPr sz="1200" b="1" i="0">
                <a:solidFill>
                  <a:schemeClr val="bg1"/>
                </a:solidFill>
                <a:latin typeface="Cambria"/>
                <a:cs typeface="Cambria"/>
              </a:defRPr>
            </a:lvl1pPr>
          </a:lstStyle>
          <a:p>
            <a:endParaRPr/>
          </a:p>
        </p:txBody>
      </p:sp>
      <p:sp>
        <p:nvSpPr>
          <p:cNvPr id="3" name="Holder 3"/>
          <p:cNvSpPr>
            <a:spLocks noGrp="1"/>
          </p:cNvSpPr>
          <p:nvPr>
            <p:ph type="body" idx="1"/>
          </p:nvPr>
        </p:nvSpPr>
        <p:spPr>
          <a:xfrm>
            <a:off x="292735" y="757999"/>
            <a:ext cx="5269230" cy="217512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990598" y="3064954"/>
            <a:ext cx="1873504" cy="16478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92735" y="3064954"/>
            <a:ext cx="1346581" cy="16478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11/15/2023</a:t>
            </a:fld>
            <a:endParaRPr lang="en-US"/>
          </a:p>
        </p:txBody>
      </p:sp>
      <p:sp>
        <p:nvSpPr>
          <p:cNvPr id="6" name="Holder 6"/>
          <p:cNvSpPr>
            <a:spLocks noGrp="1"/>
          </p:cNvSpPr>
          <p:nvPr>
            <p:ph type="sldNum" sz="quarter" idx="7"/>
          </p:nvPr>
        </p:nvSpPr>
        <p:spPr>
          <a:xfrm>
            <a:off x="4215384" y="3064954"/>
            <a:ext cx="1346581" cy="16478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flickr.com/photos/insidethemagic/8979153163" TargetMode="External"/><Relationship Id="rId2" Type="http://schemas.openxmlformats.org/officeDocument/2006/relationships/image" Target="../media/image2.jpeg"/><Relationship Id="rId1" Type="http://schemas.openxmlformats.org/officeDocument/2006/relationships/slideLayout" Target="../slideLayouts/slideLayout4.xml"/><Relationship Id="rId6" Type="http://schemas.openxmlformats.org/officeDocument/2006/relationships/hyperlink" Target="https://pixabay.com/en/abendbrot-restaurant-salad-eat-939435/" TargetMode="External"/><Relationship Id="rId5" Type="http://schemas.openxmlformats.org/officeDocument/2006/relationships/image" Target="../media/image3.jpg"/><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protocolo.org/laboral/hosteleria/k-tema-x-personal-del-establecimiento-sus-funciones.html" TargetMode="External"/><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470150" y="8"/>
            <a:ext cx="3352165" cy="3288029"/>
          </a:xfrm>
          <a:custGeom>
            <a:avLst/>
            <a:gdLst/>
            <a:ahLst/>
            <a:cxnLst/>
            <a:rect l="l" t="t" r="r" b="b"/>
            <a:pathLst>
              <a:path w="3352165" h="3288029">
                <a:moveTo>
                  <a:pt x="3352159" y="0"/>
                </a:moveTo>
                <a:lnTo>
                  <a:pt x="0" y="0"/>
                </a:lnTo>
                <a:lnTo>
                  <a:pt x="0" y="3287938"/>
                </a:lnTo>
                <a:lnTo>
                  <a:pt x="3352159" y="3287938"/>
                </a:lnTo>
                <a:lnTo>
                  <a:pt x="3352159" y="0"/>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2999973" y="839394"/>
            <a:ext cx="2420620" cy="1522852"/>
          </a:xfrm>
          <a:prstGeom prst="rect">
            <a:avLst/>
          </a:prstGeom>
        </p:spPr>
        <p:txBody>
          <a:bodyPr vert="horz" wrap="square" lIns="0" tIns="14604" rIns="0" bIns="0" rtlCol="0">
            <a:spAutoFit/>
          </a:bodyPr>
          <a:lstStyle/>
          <a:p>
            <a:pPr marL="181610" marR="234315" indent="69215" algn="ctr">
              <a:lnSpc>
                <a:spcPct val="100000"/>
              </a:lnSpc>
              <a:spcBef>
                <a:spcPts val="114"/>
              </a:spcBef>
            </a:pPr>
            <a:r>
              <a:rPr sz="2450" spc="20" dirty="0"/>
              <a:t>Restaurant </a:t>
            </a:r>
            <a:r>
              <a:rPr sz="2450" spc="25" dirty="0"/>
              <a:t> </a:t>
            </a:r>
            <a:r>
              <a:rPr sz="2450" spc="285" dirty="0"/>
              <a:t>M</a:t>
            </a:r>
            <a:r>
              <a:rPr sz="2450" spc="15" dirty="0"/>
              <a:t>an</a:t>
            </a:r>
            <a:r>
              <a:rPr sz="2450" spc="10" dirty="0"/>
              <a:t>a</a:t>
            </a:r>
            <a:r>
              <a:rPr sz="2450" spc="80" dirty="0"/>
              <a:t>g</a:t>
            </a:r>
            <a:r>
              <a:rPr sz="2450" spc="-90" dirty="0"/>
              <a:t>e</a:t>
            </a:r>
            <a:r>
              <a:rPr sz="2450" spc="70" dirty="0"/>
              <a:t>m</a:t>
            </a:r>
            <a:r>
              <a:rPr sz="2450" spc="-90" dirty="0"/>
              <a:t>e</a:t>
            </a:r>
            <a:r>
              <a:rPr sz="2450" spc="15" dirty="0"/>
              <a:t>n</a:t>
            </a:r>
            <a:r>
              <a:rPr sz="2450" spc="5" dirty="0"/>
              <a:t>t</a:t>
            </a:r>
            <a:r>
              <a:rPr lang="en-US" sz="2450" spc="5" dirty="0"/>
              <a:t> System</a:t>
            </a:r>
            <a:r>
              <a:rPr sz="2450" spc="65" dirty="0"/>
              <a:t>:</a:t>
            </a:r>
            <a:endParaRPr sz="2450" dirty="0"/>
          </a:p>
          <a:p>
            <a:pPr marL="12700" marR="5080" indent="8890" algn="ctr">
              <a:lnSpc>
                <a:spcPct val="100000"/>
              </a:lnSpc>
              <a:spcBef>
                <a:spcPts val="15"/>
              </a:spcBef>
              <a:tabLst>
                <a:tab pos="1149985" algn="l"/>
              </a:tabLst>
            </a:pPr>
            <a:r>
              <a:rPr lang="en-US" sz="2450" i="1" spc="105" dirty="0" err="1"/>
              <a:t>Fine&amp;Dine</a:t>
            </a:r>
            <a:endParaRPr sz="2450" i="1" dirty="0"/>
          </a:p>
        </p:txBody>
      </p:sp>
      <p:pic>
        <p:nvPicPr>
          <p:cNvPr id="4" name="object 4"/>
          <p:cNvPicPr/>
          <p:nvPr/>
        </p:nvPicPr>
        <p:blipFill>
          <a:blip r:embed="rId2" cstate="print"/>
          <a:stretch>
            <a:fillRect/>
          </a:stretch>
        </p:blipFill>
        <p:spPr>
          <a:xfrm>
            <a:off x="428207" y="365330"/>
            <a:ext cx="1637120" cy="25572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C7E1EA-B496-86B3-826A-9B6F1DA0732F}"/>
              </a:ext>
            </a:extLst>
          </p:cNvPr>
          <p:cNvSpPr>
            <a:spLocks noGrp="1"/>
          </p:cNvSpPr>
          <p:nvPr>
            <p:ph type="title"/>
          </p:nvPr>
        </p:nvSpPr>
        <p:spPr>
          <a:xfrm>
            <a:off x="2241550" y="154305"/>
            <a:ext cx="1517671" cy="246221"/>
          </a:xfrm>
        </p:spPr>
        <p:txBody>
          <a:bodyPr/>
          <a:lstStyle/>
          <a:p>
            <a:r>
              <a:rPr lang="en-US" sz="1600" dirty="0"/>
              <a:t>User Interface</a:t>
            </a:r>
            <a:endParaRPr lang="en-IN" sz="1600" dirty="0"/>
          </a:p>
        </p:txBody>
      </p:sp>
      <p:sp>
        <p:nvSpPr>
          <p:cNvPr id="4" name="TextBox 3">
            <a:extLst>
              <a:ext uri="{FF2B5EF4-FFF2-40B4-BE49-F238E27FC236}">
                <a16:creationId xmlns:a16="http://schemas.microsoft.com/office/drawing/2014/main" id="{A384A2A0-0D80-836B-5720-34461F3A5A0B}"/>
              </a:ext>
            </a:extLst>
          </p:cNvPr>
          <p:cNvSpPr txBox="1"/>
          <p:nvPr/>
        </p:nvSpPr>
        <p:spPr>
          <a:xfrm>
            <a:off x="4143466" y="982678"/>
            <a:ext cx="1600200" cy="707886"/>
          </a:xfrm>
          <a:prstGeom prst="rect">
            <a:avLst/>
          </a:prstGeom>
          <a:noFill/>
        </p:spPr>
        <p:txBody>
          <a:bodyPr wrap="square">
            <a:spAutoFit/>
          </a:bodyPr>
          <a:lstStyle/>
          <a:p>
            <a:r>
              <a:rPr lang="en-US" sz="1000" b="1" i="1" u="sng" dirty="0">
                <a:solidFill>
                  <a:schemeClr val="bg1"/>
                </a:solidFill>
                <a:latin typeface="Söhne"/>
              </a:rPr>
              <a:t>Clients</a:t>
            </a:r>
            <a:r>
              <a:rPr lang="en-US" sz="1000" dirty="0">
                <a:solidFill>
                  <a:schemeClr val="bg1"/>
                </a:solidFill>
                <a:latin typeface="Söhne"/>
              </a:rPr>
              <a:t>: This screen shows the information about the clients who have logged into the system.  </a:t>
            </a:r>
            <a:endParaRPr lang="en-IN" sz="1000" dirty="0">
              <a:solidFill>
                <a:schemeClr val="bg1"/>
              </a:solidFill>
            </a:endParaRPr>
          </a:p>
        </p:txBody>
      </p:sp>
      <p:pic>
        <p:nvPicPr>
          <p:cNvPr id="6" name="Picture 5">
            <a:extLst>
              <a:ext uri="{FF2B5EF4-FFF2-40B4-BE49-F238E27FC236}">
                <a16:creationId xmlns:a16="http://schemas.microsoft.com/office/drawing/2014/main" id="{1BCF4727-CFED-4530-FFD2-A30796443A7C}"/>
              </a:ext>
            </a:extLst>
          </p:cNvPr>
          <p:cNvPicPr>
            <a:picLocks noChangeAspect="1"/>
          </p:cNvPicPr>
          <p:nvPr/>
        </p:nvPicPr>
        <p:blipFill>
          <a:blip r:embed="rId2"/>
          <a:stretch>
            <a:fillRect/>
          </a:stretch>
        </p:blipFill>
        <p:spPr>
          <a:xfrm>
            <a:off x="107950" y="428625"/>
            <a:ext cx="3962400" cy="2523878"/>
          </a:xfrm>
          <a:prstGeom prst="rect">
            <a:avLst/>
          </a:prstGeom>
        </p:spPr>
      </p:pic>
    </p:spTree>
    <p:extLst>
      <p:ext uri="{BB962C8B-B14F-4D97-AF65-F5344CB8AC3E}">
        <p14:creationId xmlns:p14="http://schemas.microsoft.com/office/powerpoint/2010/main" val="3030926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C7E1EA-B496-86B3-826A-9B6F1DA0732F}"/>
              </a:ext>
            </a:extLst>
          </p:cNvPr>
          <p:cNvSpPr>
            <a:spLocks noGrp="1"/>
          </p:cNvSpPr>
          <p:nvPr>
            <p:ph type="title"/>
          </p:nvPr>
        </p:nvSpPr>
        <p:spPr>
          <a:xfrm>
            <a:off x="2241550" y="154305"/>
            <a:ext cx="1517671" cy="246221"/>
          </a:xfrm>
        </p:spPr>
        <p:txBody>
          <a:bodyPr/>
          <a:lstStyle/>
          <a:p>
            <a:r>
              <a:rPr lang="en-US" sz="1600" dirty="0"/>
              <a:t>User Interface</a:t>
            </a:r>
            <a:endParaRPr lang="en-IN" sz="1600" dirty="0"/>
          </a:p>
        </p:txBody>
      </p:sp>
      <p:sp>
        <p:nvSpPr>
          <p:cNvPr id="4" name="TextBox 3">
            <a:extLst>
              <a:ext uri="{FF2B5EF4-FFF2-40B4-BE49-F238E27FC236}">
                <a16:creationId xmlns:a16="http://schemas.microsoft.com/office/drawing/2014/main" id="{A384A2A0-0D80-836B-5720-34461F3A5A0B}"/>
              </a:ext>
            </a:extLst>
          </p:cNvPr>
          <p:cNvSpPr txBox="1"/>
          <p:nvPr/>
        </p:nvSpPr>
        <p:spPr>
          <a:xfrm>
            <a:off x="4222750" y="982678"/>
            <a:ext cx="1520916" cy="707886"/>
          </a:xfrm>
          <a:prstGeom prst="rect">
            <a:avLst/>
          </a:prstGeom>
          <a:noFill/>
        </p:spPr>
        <p:txBody>
          <a:bodyPr wrap="square">
            <a:spAutoFit/>
          </a:bodyPr>
          <a:lstStyle/>
          <a:p>
            <a:r>
              <a:rPr lang="en-US" sz="1000" b="1" i="1" u="sng" dirty="0">
                <a:solidFill>
                  <a:schemeClr val="bg1"/>
                </a:solidFill>
                <a:latin typeface="Söhne"/>
              </a:rPr>
              <a:t>Categories</a:t>
            </a:r>
            <a:r>
              <a:rPr lang="en-US" sz="1000" dirty="0">
                <a:solidFill>
                  <a:schemeClr val="bg1"/>
                </a:solidFill>
                <a:latin typeface="Söhne"/>
              </a:rPr>
              <a:t>: This screen shows the different available cuisines in the restaurant.  </a:t>
            </a:r>
            <a:endParaRPr lang="en-IN" sz="1000" dirty="0">
              <a:solidFill>
                <a:schemeClr val="bg1"/>
              </a:solidFill>
            </a:endParaRPr>
          </a:p>
        </p:txBody>
      </p:sp>
      <p:pic>
        <p:nvPicPr>
          <p:cNvPr id="5" name="Picture 4">
            <a:extLst>
              <a:ext uri="{FF2B5EF4-FFF2-40B4-BE49-F238E27FC236}">
                <a16:creationId xmlns:a16="http://schemas.microsoft.com/office/drawing/2014/main" id="{4BA1D89A-70D1-51E4-2C39-50CB42C91346}"/>
              </a:ext>
            </a:extLst>
          </p:cNvPr>
          <p:cNvPicPr>
            <a:picLocks noChangeAspect="1"/>
          </p:cNvPicPr>
          <p:nvPr/>
        </p:nvPicPr>
        <p:blipFill>
          <a:blip r:embed="rId2"/>
          <a:stretch>
            <a:fillRect/>
          </a:stretch>
        </p:blipFill>
        <p:spPr>
          <a:xfrm>
            <a:off x="184150" y="547019"/>
            <a:ext cx="3966755" cy="2578814"/>
          </a:xfrm>
          <a:prstGeom prst="rect">
            <a:avLst/>
          </a:prstGeom>
        </p:spPr>
      </p:pic>
    </p:spTree>
    <p:extLst>
      <p:ext uri="{BB962C8B-B14F-4D97-AF65-F5344CB8AC3E}">
        <p14:creationId xmlns:p14="http://schemas.microsoft.com/office/powerpoint/2010/main" val="3912882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C7E1EA-B496-86B3-826A-9B6F1DA0732F}"/>
              </a:ext>
            </a:extLst>
          </p:cNvPr>
          <p:cNvSpPr>
            <a:spLocks noGrp="1"/>
          </p:cNvSpPr>
          <p:nvPr>
            <p:ph type="title"/>
          </p:nvPr>
        </p:nvSpPr>
        <p:spPr>
          <a:xfrm>
            <a:off x="2241550" y="154305"/>
            <a:ext cx="1517671" cy="246221"/>
          </a:xfrm>
        </p:spPr>
        <p:txBody>
          <a:bodyPr/>
          <a:lstStyle/>
          <a:p>
            <a:r>
              <a:rPr lang="en-US" sz="1600" dirty="0"/>
              <a:t>User Interface</a:t>
            </a:r>
            <a:endParaRPr lang="en-IN" sz="1600" dirty="0"/>
          </a:p>
        </p:txBody>
      </p:sp>
      <p:sp>
        <p:nvSpPr>
          <p:cNvPr id="4" name="TextBox 3">
            <a:extLst>
              <a:ext uri="{FF2B5EF4-FFF2-40B4-BE49-F238E27FC236}">
                <a16:creationId xmlns:a16="http://schemas.microsoft.com/office/drawing/2014/main" id="{A384A2A0-0D80-836B-5720-34461F3A5A0B}"/>
              </a:ext>
            </a:extLst>
          </p:cNvPr>
          <p:cNvSpPr txBox="1"/>
          <p:nvPr/>
        </p:nvSpPr>
        <p:spPr>
          <a:xfrm>
            <a:off x="4222750" y="982678"/>
            <a:ext cx="1520916" cy="861774"/>
          </a:xfrm>
          <a:prstGeom prst="rect">
            <a:avLst/>
          </a:prstGeom>
          <a:noFill/>
        </p:spPr>
        <p:txBody>
          <a:bodyPr wrap="square">
            <a:spAutoFit/>
          </a:bodyPr>
          <a:lstStyle/>
          <a:p>
            <a:r>
              <a:rPr lang="en-US" sz="1000" b="1" i="1" u="sng" dirty="0">
                <a:solidFill>
                  <a:schemeClr val="bg1"/>
                </a:solidFill>
                <a:latin typeface="Söhne"/>
              </a:rPr>
              <a:t>Products</a:t>
            </a:r>
            <a:r>
              <a:rPr lang="en-US" sz="1000" dirty="0">
                <a:solidFill>
                  <a:schemeClr val="bg1"/>
                </a:solidFill>
                <a:latin typeface="Söhne"/>
              </a:rPr>
              <a:t>: This screen shows the different available food products/dishes in the restaurant.  </a:t>
            </a:r>
            <a:endParaRPr lang="en-IN" sz="1000" dirty="0">
              <a:solidFill>
                <a:schemeClr val="bg1"/>
              </a:solidFill>
            </a:endParaRPr>
          </a:p>
        </p:txBody>
      </p:sp>
      <p:pic>
        <p:nvPicPr>
          <p:cNvPr id="6" name="Picture 5">
            <a:extLst>
              <a:ext uri="{FF2B5EF4-FFF2-40B4-BE49-F238E27FC236}">
                <a16:creationId xmlns:a16="http://schemas.microsoft.com/office/drawing/2014/main" id="{61337336-B828-FCB0-629D-2B305B82B4AE}"/>
              </a:ext>
            </a:extLst>
          </p:cNvPr>
          <p:cNvPicPr>
            <a:picLocks noChangeAspect="1"/>
          </p:cNvPicPr>
          <p:nvPr/>
        </p:nvPicPr>
        <p:blipFill>
          <a:blip r:embed="rId2"/>
          <a:stretch>
            <a:fillRect/>
          </a:stretch>
        </p:blipFill>
        <p:spPr>
          <a:xfrm>
            <a:off x="111034" y="581025"/>
            <a:ext cx="4146550" cy="2435548"/>
          </a:xfrm>
          <a:prstGeom prst="rect">
            <a:avLst/>
          </a:prstGeom>
        </p:spPr>
      </p:pic>
    </p:spTree>
    <p:extLst>
      <p:ext uri="{BB962C8B-B14F-4D97-AF65-F5344CB8AC3E}">
        <p14:creationId xmlns:p14="http://schemas.microsoft.com/office/powerpoint/2010/main" val="2861406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C7E1EA-B496-86B3-826A-9B6F1DA0732F}"/>
              </a:ext>
            </a:extLst>
          </p:cNvPr>
          <p:cNvSpPr>
            <a:spLocks noGrp="1"/>
          </p:cNvSpPr>
          <p:nvPr>
            <p:ph type="title"/>
          </p:nvPr>
        </p:nvSpPr>
        <p:spPr>
          <a:xfrm>
            <a:off x="2241550" y="154305"/>
            <a:ext cx="1517671" cy="246221"/>
          </a:xfrm>
        </p:spPr>
        <p:txBody>
          <a:bodyPr/>
          <a:lstStyle/>
          <a:p>
            <a:r>
              <a:rPr lang="en-US" sz="1600" dirty="0"/>
              <a:t>User Interface</a:t>
            </a:r>
            <a:endParaRPr lang="en-IN" sz="1600" dirty="0"/>
          </a:p>
        </p:txBody>
      </p:sp>
      <p:sp>
        <p:nvSpPr>
          <p:cNvPr id="4" name="TextBox 3">
            <a:extLst>
              <a:ext uri="{FF2B5EF4-FFF2-40B4-BE49-F238E27FC236}">
                <a16:creationId xmlns:a16="http://schemas.microsoft.com/office/drawing/2014/main" id="{A384A2A0-0D80-836B-5720-34461F3A5A0B}"/>
              </a:ext>
            </a:extLst>
          </p:cNvPr>
          <p:cNvSpPr txBox="1"/>
          <p:nvPr/>
        </p:nvSpPr>
        <p:spPr>
          <a:xfrm>
            <a:off x="4222750" y="982678"/>
            <a:ext cx="1520916" cy="707886"/>
          </a:xfrm>
          <a:prstGeom prst="rect">
            <a:avLst/>
          </a:prstGeom>
          <a:noFill/>
        </p:spPr>
        <p:txBody>
          <a:bodyPr wrap="square">
            <a:spAutoFit/>
          </a:bodyPr>
          <a:lstStyle/>
          <a:p>
            <a:r>
              <a:rPr lang="en-US" sz="1000" b="1" i="1" u="sng" dirty="0">
                <a:solidFill>
                  <a:schemeClr val="bg1"/>
                </a:solidFill>
                <a:latin typeface="Söhne"/>
              </a:rPr>
              <a:t>Tables</a:t>
            </a:r>
            <a:r>
              <a:rPr lang="en-US" sz="1000" dirty="0">
                <a:solidFill>
                  <a:schemeClr val="bg1"/>
                </a:solidFill>
                <a:latin typeface="Söhne"/>
              </a:rPr>
              <a:t>: This screen shows the different unoccupied and booked tables in the restaurant.  </a:t>
            </a:r>
            <a:endParaRPr lang="en-IN" sz="1000" dirty="0">
              <a:solidFill>
                <a:schemeClr val="bg1"/>
              </a:solidFill>
            </a:endParaRPr>
          </a:p>
        </p:txBody>
      </p:sp>
      <p:pic>
        <p:nvPicPr>
          <p:cNvPr id="5" name="Picture 4">
            <a:extLst>
              <a:ext uri="{FF2B5EF4-FFF2-40B4-BE49-F238E27FC236}">
                <a16:creationId xmlns:a16="http://schemas.microsoft.com/office/drawing/2014/main" id="{F7A6744C-0DFF-54F9-449B-35E7D26149F8}"/>
              </a:ext>
            </a:extLst>
          </p:cNvPr>
          <p:cNvPicPr>
            <a:picLocks noChangeAspect="1"/>
          </p:cNvPicPr>
          <p:nvPr/>
        </p:nvPicPr>
        <p:blipFill>
          <a:blip r:embed="rId2"/>
          <a:stretch>
            <a:fillRect/>
          </a:stretch>
        </p:blipFill>
        <p:spPr>
          <a:xfrm>
            <a:off x="111034" y="504825"/>
            <a:ext cx="4035516" cy="2438400"/>
          </a:xfrm>
          <a:prstGeom prst="rect">
            <a:avLst/>
          </a:prstGeom>
        </p:spPr>
      </p:pic>
    </p:spTree>
    <p:extLst>
      <p:ext uri="{BB962C8B-B14F-4D97-AF65-F5344CB8AC3E}">
        <p14:creationId xmlns:p14="http://schemas.microsoft.com/office/powerpoint/2010/main" val="182286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C7E1EA-B496-86B3-826A-9B6F1DA0732F}"/>
              </a:ext>
            </a:extLst>
          </p:cNvPr>
          <p:cNvSpPr>
            <a:spLocks noGrp="1"/>
          </p:cNvSpPr>
          <p:nvPr>
            <p:ph type="title"/>
          </p:nvPr>
        </p:nvSpPr>
        <p:spPr>
          <a:xfrm>
            <a:off x="2241550" y="154305"/>
            <a:ext cx="1517671" cy="246221"/>
          </a:xfrm>
        </p:spPr>
        <p:txBody>
          <a:bodyPr/>
          <a:lstStyle/>
          <a:p>
            <a:r>
              <a:rPr lang="en-US" sz="1600" dirty="0"/>
              <a:t>User Interface</a:t>
            </a:r>
            <a:endParaRPr lang="en-IN" sz="1600" dirty="0"/>
          </a:p>
        </p:txBody>
      </p:sp>
      <p:sp>
        <p:nvSpPr>
          <p:cNvPr id="4" name="TextBox 3">
            <a:extLst>
              <a:ext uri="{FF2B5EF4-FFF2-40B4-BE49-F238E27FC236}">
                <a16:creationId xmlns:a16="http://schemas.microsoft.com/office/drawing/2014/main" id="{A384A2A0-0D80-836B-5720-34461F3A5A0B}"/>
              </a:ext>
            </a:extLst>
          </p:cNvPr>
          <p:cNvSpPr txBox="1"/>
          <p:nvPr/>
        </p:nvSpPr>
        <p:spPr>
          <a:xfrm>
            <a:off x="4451350" y="982678"/>
            <a:ext cx="1292316" cy="707886"/>
          </a:xfrm>
          <a:prstGeom prst="rect">
            <a:avLst/>
          </a:prstGeom>
          <a:noFill/>
        </p:spPr>
        <p:txBody>
          <a:bodyPr wrap="square">
            <a:spAutoFit/>
          </a:bodyPr>
          <a:lstStyle/>
          <a:p>
            <a:r>
              <a:rPr lang="en-US" sz="1000" b="1" i="1" u="sng" dirty="0">
                <a:solidFill>
                  <a:schemeClr val="bg1"/>
                </a:solidFill>
                <a:latin typeface="Söhne"/>
              </a:rPr>
              <a:t>Orders</a:t>
            </a:r>
            <a:r>
              <a:rPr lang="en-US" sz="1000" dirty="0">
                <a:solidFill>
                  <a:schemeClr val="bg1"/>
                </a:solidFill>
                <a:latin typeface="Söhne"/>
              </a:rPr>
              <a:t>: This screen shows the different order information in the restaurant.  </a:t>
            </a:r>
            <a:endParaRPr lang="en-IN" sz="1000" dirty="0">
              <a:solidFill>
                <a:schemeClr val="bg1"/>
              </a:solidFill>
            </a:endParaRPr>
          </a:p>
        </p:txBody>
      </p:sp>
      <p:pic>
        <p:nvPicPr>
          <p:cNvPr id="6" name="Picture 5">
            <a:extLst>
              <a:ext uri="{FF2B5EF4-FFF2-40B4-BE49-F238E27FC236}">
                <a16:creationId xmlns:a16="http://schemas.microsoft.com/office/drawing/2014/main" id="{BC5A77C9-EF08-D520-A4E2-8CB02C3064CC}"/>
              </a:ext>
            </a:extLst>
          </p:cNvPr>
          <p:cNvPicPr>
            <a:picLocks noChangeAspect="1"/>
          </p:cNvPicPr>
          <p:nvPr/>
        </p:nvPicPr>
        <p:blipFill>
          <a:blip r:embed="rId2"/>
          <a:stretch>
            <a:fillRect/>
          </a:stretch>
        </p:blipFill>
        <p:spPr>
          <a:xfrm>
            <a:off x="88356" y="468112"/>
            <a:ext cx="4286794" cy="2644658"/>
          </a:xfrm>
          <a:prstGeom prst="rect">
            <a:avLst/>
          </a:prstGeom>
        </p:spPr>
      </p:pic>
    </p:spTree>
    <p:extLst>
      <p:ext uri="{BB962C8B-B14F-4D97-AF65-F5344CB8AC3E}">
        <p14:creationId xmlns:p14="http://schemas.microsoft.com/office/powerpoint/2010/main" val="3370661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089150" y="97537"/>
            <a:ext cx="1179830" cy="278130"/>
          </a:xfrm>
          <a:prstGeom prst="rect">
            <a:avLst/>
          </a:prstGeom>
        </p:spPr>
        <p:txBody>
          <a:bodyPr vert="horz" wrap="square" lIns="0" tIns="13335" rIns="0" bIns="0" rtlCol="0">
            <a:spAutoFit/>
          </a:bodyPr>
          <a:lstStyle/>
          <a:p>
            <a:pPr marL="12700">
              <a:lnSpc>
                <a:spcPct val="100000"/>
              </a:lnSpc>
              <a:spcBef>
                <a:spcPts val="105"/>
              </a:spcBef>
            </a:pPr>
            <a:r>
              <a:rPr sz="1650" b="1" spc="40" dirty="0">
                <a:solidFill>
                  <a:srgbClr val="FFFFFF"/>
                </a:solidFill>
                <a:latin typeface="Tahoma"/>
                <a:cs typeface="Tahoma"/>
              </a:rPr>
              <a:t>E</a:t>
            </a:r>
            <a:r>
              <a:rPr sz="1650" b="1" spc="-30" dirty="0">
                <a:solidFill>
                  <a:srgbClr val="FFFFFF"/>
                </a:solidFill>
                <a:latin typeface="Tahoma"/>
                <a:cs typeface="Tahoma"/>
              </a:rPr>
              <a:t>R</a:t>
            </a:r>
            <a:r>
              <a:rPr sz="1650" b="1" spc="-125" dirty="0">
                <a:solidFill>
                  <a:srgbClr val="FFFFFF"/>
                </a:solidFill>
                <a:latin typeface="Tahoma"/>
                <a:cs typeface="Tahoma"/>
              </a:rPr>
              <a:t> </a:t>
            </a:r>
            <a:r>
              <a:rPr sz="1650" b="1" spc="-45" dirty="0">
                <a:solidFill>
                  <a:srgbClr val="FFFFFF"/>
                </a:solidFill>
                <a:latin typeface="Tahoma"/>
                <a:cs typeface="Tahoma"/>
              </a:rPr>
              <a:t>d</a:t>
            </a:r>
            <a:r>
              <a:rPr sz="1650" b="1" spc="30" dirty="0">
                <a:solidFill>
                  <a:srgbClr val="FFFFFF"/>
                </a:solidFill>
                <a:latin typeface="Tahoma"/>
                <a:cs typeface="Tahoma"/>
              </a:rPr>
              <a:t>i</a:t>
            </a:r>
            <a:r>
              <a:rPr sz="1650" b="1" spc="-125" dirty="0">
                <a:solidFill>
                  <a:srgbClr val="FFFFFF"/>
                </a:solidFill>
                <a:latin typeface="Tahoma"/>
                <a:cs typeface="Tahoma"/>
              </a:rPr>
              <a:t>a</a:t>
            </a:r>
            <a:r>
              <a:rPr sz="1650" b="1" spc="-114" dirty="0">
                <a:solidFill>
                  <a:srgbClr val="FFFFFF"/>
                </a:solidFill>
                <a:latin typeface="Tahoma"/>
                <a:cs typeface="Tahoma"/>
              </a:rPr>
              <a:t>g</a:t>
            </a:r>
            <a:r>
              <a:rPr sz="1650" b="1" spc="60" dirty="0">
                <a:solidFill>
                  <a:srgbClr val="FFFFFF"/>
                </a:solidFill>
                <a:latin typeface="Tahoma"/>
                <a:cs typeface="Tahoma"/>
              </a:rPr>
              <a:t>r</a:t>
            </a:r>
            <a:r>
              <a:rPr sz="1650" b="1" spc="-125" dirty="0">
                <a:solidFill>
                  <a:srgbClr val="FFFFFF"/>
                </a:solidFill>
                <a:latin typeface="Tahoma"/>
                <a:cs typeface="Tahoma"/>
              </a:rPr>
              <a:t>a</a:t>
            </a:r>
            <a:r>
              <a:rPr sz="1650" b="1" spc="-70" dirty="0">
                <a:solidFill>
                  <a:srgbClr val="FFFFFF"/>
                </a:solidFill>
                <a:latin typeface="Tahoma"/>
                <a:cs typeface="Tahoma"/>
              </a:rPr>
              <a:t>m</a:t>
            </a:r>
            <a:endParaRPr sz="1650" dirty="0">
              <a:latin typeface="Tahoma"/>
              <a:cs typeface="Tahoma"/>
            </a:endParaRPr>
          </a:p>
        </p:txBody>
      </p:sp>
      <p:pic>
        <p:nvPicPr>
          <p:cNvPr id="4" name="Picture 3">
            <a:extLst>
              <a:ext uri="{FF2B5EF4-FFF2-40B4-BE49-F238E27FC236}">
                <a16:creationId xmlns:a16="http://schemas.microsoft.com/office/drawing/2014/main" id="{D673D0A4-129E-3539-A966-8D8789ACF67F}"/>
              </a:ext>
            </a:extLst>
          </p:cNvPr>
          <p:cNvPicPr>
            <a:picLocks noChangeAspect="1"/>
          </p:cNvPicPr>
          <p:nvPr/>
        </p:nvPicPr>
        <p:blipFill>
          <a:blip r:embed="rId2"/>
          <a:stretch>
            <a:fillRect/>
          </a:stretch>
        </p:blipFill>
        <p:spPr>
          <a:xfrm>
            <a:off x="641350" y="428625"/>
            <a:ext cx="4495800" cy="27146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3368" y="187158"/>
            <a:ext cx="1469782" cy="197490"/>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Trebuchet MS"/>
                <a:cs typeface="Trebuchet MS"/>
              </a:rPr>
              <a:t>Relati</a:t>
            </a:r>
            <a:r>
              <a:rPr sz="1200" b="1" spc="10" dirty="0">
                <a:solidFill>
                  <a:srgbClr val="FFFFFF"/>
                </a:solidFill>
                <a:latin typeface="Trebuchet MS"/>
                <a:cs typeface="Trebuchet MS"/>
              </a:rPr>
              <a:t>onal</a:t>
            </a:r>
            <a:r>
              <a:rPr sz="1200" b="1" spc="-80" dirty="0">
                <a:solidFill>
                  <a:srgbClr val="FFFFFF"/>
                </a:solidFill>
                <a:latin typeface="Trebuchet MS"/>
                <a:cs typeface="Trebuchet MS"/>
              </a:rPr>
              <a:t> </a:t>
            </a:r>
            <a:r>
              <a:rPr sz="1200" b="1" spc="35" dirty="0">
                <a:solidFill>
                  <a:srgbClr val="FFFFFF"/>
                </a:solidFill>
                <a:latin typeface="Trebuchet MS"/>
                <a:cs typeface="Trebuchet MS"/>
              </a:rPr>
              <a:t>s</a:t>
            </a:r>
            <a:r>
              <a:rPr sz="1200" b="1" spc="-25" dirty="0">
                <a:solidFill>
                  <a:srgbClr val="FFFFFF"/>
                </a:solidFill>
                <a:latin typeface="Trebuchet MS"/>
                <a:cs typeface="Trebuchet MS"/>
              </a:rPr>
              <a:t>ch</a:t>
            </a:r>
            <a:r>
              <a:rPr sz="1200" b="1" spc="-35" dirty="0">
                <a:solidFill>
                  <a:srgbClr val="FFFFFF"/>
                </a:solidFill>
                <a:latin typeface="Trebuchet MS"/>
                <a:cs typeface="Trebuchet MS"/>
              </a:rPr>
              <a:t>e</a:t>
            </a:r>
            <a:r>
              <a:rPr sz="1200" b="1" spc="25" dirty="0">
                <a:solidFill>
                  <a:srgbClr val="FFFFFF"/>
                </a:solidFill>
                <a:latin typeface="Trebuchet MS"/>
                <a:cs typeface="Trebuchet MS"/>
              </a:rPr>
              <a:t>ma</a:t>
            </a:r>
            <a:endParaRPr sz="1200" dirty="0">
              <a:latin typeface="Trebuchet MS"/>
              <a:cs typeface="Trebuchet MS"/>
            </a:endParaRPr>
          </a:p>
        </p:txBody>
      </p:sp>
      <p:pic>
        <p:nvPicPr>
          <p:cNvPr id="5" name="Picture 4">
            <a:extLst>
              <a:ext uri="{FF2B5EF4-FFF2-40B4-BE49-F238E27FC236}">
                <a16:creationId xmlns:a16="http://schemas.microsoft.com/office/drawing/2014/main" id="{3E9E6241-B97F-A339-6070-0B49C83CD3ED}"/>
              </a:ext>
            </a:extLst>
          </p:cNvPr>
          <p:cNvPicPr>
            <a:picLocks noChangeAspect="1"/>
          </p:cNvPicPr>
          <p:nvPr/>
        </p:nvPicPr>
        <p:blipFill>
          <a:blip r:embed="rId2"/>
          <a:stretch>
            <a:fillRect/>
          </a:stretch>
        </p:blipFill>
        <p:spPr>
          <a:xfrm>
            <a:off x="565150" y="459460"/>
            <a:ext cx="4648200" cy="273352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object 2"/>
          <p:cNvSpPr txBox="1"/>
          <p:nvPr/>
        </p:nvSpPr>
        <p:spPr>
          <a:xfrm>
            <a:off x="2089150" y="128535"/>
            <a:ext cx="1469782" cy="197490"/>
          </a:xfrm>
          <a:prstGeom prst="rect">
            <a:avLst/>
          </a:prstGeom>
        </p:spPr>
        <p:txBody>
          <a:bodyPr vert="horz" wrap="square" lIns="0" tIns="12700" rIns="0" bIns="0" rtlCol="0">
            <a:spAutoFit/>
          </a:bodyPr>
          <a:lstStyle/>
          <a:p>
            <a:pPr marL="12700">
              <a:lnSpc>
                <a:spcPct val="100000"/>
              </a:lnSpc>
              <a:spcBef>
                <a:spcPts val="100"/>
              </a:spcBef>
            </a:pPr>
            <a:r>
              <a:rPr lang="en-US" sz="1200" b="1" dirty="0">
                <a:solidFill>
                  <a:srgbClr val="FFFFFF"/>
                </a:solidFill>
                <a:latin typeface="Trebuchet MS"/>
                <a:cs typeface="Trebuchet MS"/>
              </a:rPr>
              <a:t>Schema &amp; Tables</a:t>
            </a:r>
            <a:endParaRPr sz="1200" dirty="0">
              <a:latin typeface="Trebuchet MS"/>
              <a:cs typeface="Trebuchet MS"/>
            </a:endParaRPr>
          </a:p>
        </p:txBody>
      </p:sp>
      <p:pic>
        <p:nvPicPr>
          <p:cNvPr id="5" name="Picture 4">
            <a:extLst>
              <a:ext uri="{FF2B5EF4-FFF2-40B4-BE49-F238E27FC236}">
                <a16:creationId xmlns:a16="http://schemas.microsoft.com/office/drawing/2014/main" id="{D3EC344C-798B-F9D3-9364-69577DF9FF74}"/>
              </a:ext>
            </a:extLst>
          </p:cNvPr>
          <p:cNvPicPr>
            <a:picLocks noChangeAspect="1"/>
          </p:cNvPicPr>
          <p:nvPr/>
        </p:nvPicPr>
        <p:blipFill>
          <a:blip r:embed="rId2"/>
          <a:stretch>
            <a:fillRect/>
          </a:stretch>
        </p:blipFill>
        <p:spPr>
          <a:xfrm>
            <a:off x="103358" y="603790"/>
            <a:ext cx="2442992" cy="952484"/>
          </a:xfrm>
          <a:prstGeom prst="rect">
            <a:avLst/>
          </a:prstGeom>
        </p:spPr>
      </p:pic>
      <p:pic>
        <p:nvPicPr>
          <p:cNvPr id="7" name="Picture 6">
            <a:extLst>
              <a:ext uri="{FF2B5EF4-FFF2-40B4-BE49-F238E27FC236}">
                <a16:creationId xmlns:a16="http://schemas.microsoft.com/office/drawing/2014/main" id="{3F4083BF-FCF3-90B6-A635-28D46744176C}"/>
              </a:ext>
            </a:extLst>
          </p:cNvPr>
          <p:cNvPicPr>
            <a:picLocks noChangeAspect="1"/>
          </p:cNvPicPr>
          <p:nvPr/>
        </p:nvPicPr>
        <p:blipFill>
          <a:blip r:embed="rId3"/>
          <a:stretch>
            <a:fillRect/>
          </a:stretch>
        </p:blipFill>
        <p:spPr>
          <a:xfrm>
            <a:off x="2703342" y="532216"/>
            <a:ext cx="3048000" cy="1111652"/>
          </a:xfrm>
          <a:prstGeom prst="rect">
            <a:avLst/>
          </a:prstGeom>
        </p:spPr>
      </p:pic>
      <p:sp>
        <p:nvSpPr>
          <p:cNvPr id="10" name="object 2">
            <a:extLst>
              <a:ext uri="{FF2B5EF4-FFF2-40B4-BE49-F238E27FC236}">
                <a16:creationId xmlns:a16="http://schemas.microsoft.com/office/drawing/2014/main" id="{15B4B619-A921-549C-E86C-C326E4F759F5}"/>
              </a:ext>
            </a:extLst>
          </p:cNvPr>
          <p:cNvSpPr txBox="1"/>
          <p:nvPr/>
        </p:nvSpPr>
        <p:spPr>
          <a:xfrm>
            <a:off x="184150" y="365735"/>
            <a:ext cx="1469782" cy="151323"/>
          </a:xfrm>
          <a:prstGeom prst="rect">
            <a:avLst/>
          </a:prstGeom>
        </p:spPr>
        <p:txBody>
          <a:bodyPr vert="horz" wrap="square" lIns="0" tIns="12700" rIns="0" bIns="0" rtlCol="0">
            <a:spAutoFit/>
          </a:bodyPr>
          <a:lstStyle/>
          <a:p>
            <a:pPr marL="12700">
              <a:lnSpc>
                <a:spcPct val="100000"/>
              </a:lnSpc>
              <a:spcBef>
                <a:spcPts val="100"/>
              </a:spcBef>
            </a:pPr>
            <a:r>
              <a:rPr lang="en-US" sz="900" b="1" dirty="0">
                <a:solidFill>
                  <a:srgbClr val="FFFFFF"/>
                </a:solidFill>
                <a:latin typeface="Trebuchet MS"/>
                <a:cs typeface="Trebuchet MS"/>
              </a:rPr>
              <a:t>Client-</a:t>
            </a:r>
            <a:endParaRPr sz="900" dirty="0">
              <a:latin typeface="Trebuchet MS"/>
              <a:cs typeface="Trebuchet MS"/>
            </a:endParaRPr>
          </a:p>
        </p:txBody>
      </p:sp>
      <p:sp>
        <p:nvSpPr>
          <p:cNvPr id="11" name="object 2">
            <a:extLst>
              <a:ext uri="{FF2B5EF4-FFF2-40B4-BE49-F238E27FC236}">
                <a16:creationId xmlns:a16="http://schemas.microsoft.com/office/drawing/2014/main" id="{F9A0E875-6D87-2BB2-EADB-0B02168EA69A}"/>
              </a:ext>
            </a:extLst>
          </p:cNvPr>
          <p:cNvSpPr txBox="1"/>
          <p:nvPr/>
        </p:nvSpPr>
        <p:spPr>
          <a:xfrm>
            <a:off x="184150" y="1654939"/>
            <a:ext cx="1469782" cy="151323"/>
          </a:xfrm>
          <a:prstGeom prst="rect">
            <a:avLst/>
          </a:prstGeom>
        </p:spPr>
        <p:txBody>
          <a:bodyPr vert="horz" wrap="square" lIns="0" tIns="12700" rIns="0" bIns="0" rtlCol="0">
            <a:spAutoFit/>
          </a:bodyPr>
          <a:lstStyle/>
          <a:p>
            <a:pPr marL="12700">
              <a:lnSpc>
                <a:spcPct val="100000"/>
              </a:lnSpc>
              <a:spcBef>
                <a:spcPts val="100"/>
              </a:spcBef>
            </a:pPr>
            <a:r>
              <a:rPr lang="en-US" sz="900" b="1" dirty="0">
                <a:solidFill>
                  <a:srgbClr val="FFFFFF"/>
                </a:solidFill>
                <a:latin typeface="Trebuchet MS"/>
                <a:cs typeface="Trebuchet MS"/>
              </a:rPr>
              <a:t>Products-</a:t>
            </a:r>
            <a:endParaRPr sz="900" dirty="0">
              <a:latin typeface="Trebuchet MS"/>
              <a:cs typeface="Trebuchet MS"/>
            </a:endParaRPr>
          </a:p>
        </p:txBody>
      </p:sp>
      <p:pic>
        <p:nvPicPr>
          <p:cNvPr id="13" name="Picture 12">
            <a:extLst>
              <a:ext uri="{FF2B5EF4-FFF2-40B4-BE49-F238E27FC236}">
                <a16:creationId xmlns:a16="http://schemas.microsoft.com/office/drawing/2014/main" id="{9D28AED5-41A1-6794-8A44-47B320B7B33C}"/>
              </a:ext>
            </a:extLst>
          </p:cNvPr>
          <p:cNvPicPr>
            <a:picLocks noChangeAspect="1"/>
          </p:cNvPicPr>
          <p:nvPr/>
        </p:nvPicPr>
        <p:blipFill>
          <a:blip r:embed="rId4"/>
          <a:stretch>
            <a:fillRect/>
          </a:stretch>
        </p:blipFill>
        <p:spPr>
          <a:xfrm>
            <a:off x="82355" y="1880529"/>
            <a:ext cx="2442992" cy="1215096"/>
          </a:xfrm>
          <a:prstGeom prst="rect">
            <a:avLst/>
          </a:prstGeom>
        </p:spPr>
      </p:pic>
      <p:pic>
        <p:nvPicPr>
          <p:cNvPr id="15" name="Picture 14">
            <a:extLst>
              <a:ext uri="{FF2B5EF4-FFF2-40B4-BE49-F238E27FC236}">
                <a16:creationId xmlns:a16="http://schemas.microsoft.com/office/drawing/2014/main" id="{E4B3EAC1-0B16-A326-195F-05443535A53A}"/>
              </a:ext>
            </a:extLst>
          </p:cNvPr>
          <p:cNvPicPr>
            <a:picLocks noChangeAspect="1"/>
          </p:cNvPicPr>
          <p:nvPr/>
        </p:nvPicPr>
        <p:blipFill>
          <a:blip r:embed="rId5"/>
          <a:stretch>
            <a:fillRect/>
          </a:stretch>
        </p:blipFill>
        <p:spPr>
          <a:xfrm>
            <a:off x="2822966" y="1880529"/>
            <a:ext cx="2694109" cy="1215097"/>
          </a:xfrm>
          <a:prstGeom prst="rect">
            <a:avLst/>
          </a:prstGeom>
        </p:spPr>
      </p:pic>
    </p:spTree>
    <p:extLst>
      <p:ext uri="{BB962C8B-B14F-4D97-AF65-F5344CB8AC3E}">
        <p14:creationId xmlns:p14="http://schemas.microsoft.com/office/powerpoint/2010/main" val="3642293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object 2"/>
          <p:cNvSpPr txBox="1"/>
          <p:nvPr/>
        </p:nvSpPr>
        <p:spPr>
          <a:xfrm>
            <a:off x="2089150" y="128535"/>
            <a:ext cx="1469782" cy="197490"/>
          </a:xfrm>
          <a:prstGeom prst="rect">
            <a:avLst/>
          </a:prstGeom>
        </p:spPr>
        <p:txBody>
          <a:bodyPr vert="horz" wrap="square" lIns="0" tIns="12700" rIns="0" bIns="0" rtlCol="0">
            <a:spAutoFit/>
          </a:bodyPr>
          <a:lstStyle/>
          <a:p>
            <a:pPr marL="12700">
              <a:lnSpc>
                <a:spcPct val="100000"/>
              </a:lnSpc>
              <a:spcBef>
                <a:spcPts val="100"/>
              </a:spcBef>
            </a:pPr>
            <a:r>
              <a:rPr lang="en-US" sz="1200" b="1" dirty="0">
                <a:solidFill>
                  <a:srgbClr val="FFFFFF"/>
                </a:solidFill>
                <a:latin typeface="Trebuchet MS"/>
                <a:cs typeface="Trebuchet MS"/>
              </a:rPr>
              <a:t>Schema &amp; Tables</a:t>
            </a:r>
            <a:endParaRPr sz="1200" dirty="0">
              <a:latin typeface="Trebuchet MS"/>
              <a:cs typeface="Trebuchet MS"/>
            </a:endParaRPr>
          </a:p>
        </p:txBody>
      </p:sp>
      <p:sp>
        <p:nvSpPr>
          <p:cNvPr id="10" name="object 2">
            <a:extLst>
              <a:ext uri="{FF2B5EF4-FFF2-40B4-BE49-F238E27FC236}">
                <a16:creationId xmlns:a16="http://schemas.microsoft.com/office/drawing/2014/main" id="{15B4B619-A921-549C-E86C-C326E4F759F5}"/>
              </a:ext>
            </a:extLst>
          </p:cNvPr>
          <p:cNvSpPr txBox="1"/>
          <p:nvPr/>
        </p:nvSpPr>
        <p:spPr>
          <a:xfrm>
            <a:off x="184150" y="365735"/>
            <a:ext cx="1469782" cy="151323"/>
          </a:xfrm>
          <a:prstGeom prst="rect">
            <a:avLst/>
          </a:prstGeom>
        </p:spPr>
        <p:txBody>
          <a:bodyPr vert="horz" wrap="square" lIns="0" tIns="12700" rIns="0" bIns="0" rtlCol="0">
            <a:spAutoFit/>
          </a:bodyPr>
          <a:lstStyle/>
          <a:p>
            <a:pPr marL="12700">
              <a:lnSpc>
                <a:spcPct val="100000"/>
              </a:lnSpc>
              <a:spcBef>
                <a:spcPts val="100"/>
              </a:spcBef>
            </a:pPr>
            <a:r>
              <a:rPr lang="en-US" sz="900" b="1" dirty="0">
                <a:solidFill>
                  <a:srgbClr val="FFFFFF"/>
                </a:solidFill>
                <a:latin typeface="Trebuchet MS"/>
                <a:cs typeface="Trebuchet MS"/>
              </a:rPr>
              <a:t>Orders-</a:t>
            </a:r>
            <a:endParaRPr sz="900" dirty="0">
              <a:latin typeface="Trebuchet MS"/>
              <a:cs typeface="Trebuchet MS"/>
            </a:endParaRPr>
          </a:p>
        </p:txBody>
      </p:sp>
      <p:pic>
        <p:nvPicPr>
          <p:cNvPr id="4" name="Picture 3">
            <a:extLst>
              <a:ext uri="{FF2B5EF4-FFF2-40B4-BE49-F238E27FC236}">
                <a16:creationId xmlns:a16="http://schemas.microsoft.com/office/drawing/2014/main" id="{E9089D9B-EA66-8F5C-1EE0-AE4D8A55AA07}"/>
              </a:ext>
            </a:extLst>
          </p:cNvPr>
          <p:cNvPicPr>
            <a:picLocks noChangeAspect="1"/>
          </p:cNvPicPr>
          <p:nvPr/>
        </p:nvPicPr>
        <p:blipFill>
          <a:blip r:embed="rId2"/>
          <a:stretch>
            <a:fillRect/>
          </a:stretch>
        </p:blipFill>
        <p:spPr>
          <a:xfrm>
            <a:off x="107950" y="581026"/>
            <a:ext cx="3994150" cy="1142999"/>
          </a:xfrm>
          <a:prstGeom prst="rect">
            <a:avLst/>
          </a:prstGeom>
        </p:spPr>
      </p:pic>
      <p:pic>
        <p:nvPicPr>
          <p:cNvPr id="8" name="Picture 7">
            <a:extLst>
              <a:ext uri="{FF2B5EF4-FFF2-40B4-BE49-F238E27FC236}">
                <a16:creationId xmlns:a16="http://schemas.microsoft.com/office/drawing/2014/main" id="{F7876FE0-C590-B61A-C0BF-3AC738D8824A}"/>
              </a:ext>
            </a:extLst>
          </p:cNvPr>
          <p:cNvPicPr>
            <a:picLocks noChangeAspect="1"/>
          </p:cNvPicPr>
          <p:nvPr/>
        </p:nvPicPr>
        <p:blipFill>
          <a:blip r:embed="rId3"/>
          <a:stretch>
            <a:fillRect/>
          </a:stretch>
        </p:blipFill>
        <p:spPr>
          <a:xfrm>
            <a:off x="1250950" y="1876425"/>
            <a:ext cx="4375150" cy="1261178"/>
          </a:xfrm>
          <a:prstGeom prst="rect">
            <a:avLst/>
          </a:prstGeom>
        </p:spPr>
      </p:pic>
    </p:spTree>
    <p:extLst>
      <p:ext uri="{BB962C8B-B14F-4D97-AF65-F5344CB8AC3E}">
        <p14:creationId xmlns:p14="http://schemas.microsoft.com/office/powerpoint/2010/main" val="453354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511" y="0"/>
            <a:ext cx="5845810" cy="3288029"/>
          </a:xfrm>
          <a:custGeom>
            <a:avLst/>
            <a:gdLst/>
            <a:ahLst/>
            <a:cxnLst/>
            <a:rect l="l" t="t" r="r" b="b"/>
            <a:pathLst>
              <a:path w="5845810" h="3288029">
                <a:moveTo>
                  <a:pt x="5845213" y="0"/>
                </a:moveTo>
                <a:lnTo>
                  <a:pt x="5453367" y="0"/>
                </a:lnTo>
                <a:lnTo>
                  <a:pt x="5453367" y="391160"/>
                </a:lnTo>
                <a:lnTo>
                  <a:pt x="5453367" y="2895600"/>
                </a:lnTo>
                <a:lnTo>
                  <a:pt x="3865029" y="2895600"/>
                </a:lnTo>
                <a:lnTo>
                  <a:pt x="3865029" y="2894457"/>
                </a:lnTo>
                <a:lnTo>
                  <a:pt x="1980222" y="2894457"/>
                </a:lnTo>
                <a:lnTo>
                  <a:pt x="1980222" y="2895600"/>
                </a:lnTo>
                <a:lnTo>
                  <a:pt x="391858" y="2895600"/>
                </a:lnTo>
                <a:lnTo>
                  <a:pt x="391858" y="391160"/>
                </a:lnTo>
                <a:lnTo>
                  <a:pt x="1980222" y="391160"/>
                </a:lnTo>
                <a:lnTo>
                  <a:pt x="1980222" y="392595"/>
                </a:lnTo>
                <a:lnTo>
                  <a:pt x="3865029" y="392595"/>
                </a:lnTo>
                <a:lnTo>
                  <a:pt x="3865029" y="391160"/>
                </a:lnTo>
                <a:lnTo>
                  <a:pt x="5453367" y="391160"/>
                </a:lnTo>
                <a:lnTo>
                  <a:pt x="5453367" y="0"/>
                </a:lnTo>
                <a:lnTo>
                  <a:pt x="3776573" y="0"/>
                </a:lnTo>
                <a:lnTo>
                  <a:pt x="2068664" y="25"/>
                </a:lnTo>
                <a:lnTo>
                  <a:pt x="0" y="0"/>
                </a:lnTo>
                <a:lnTo>
                  <a:pt x="0" y="391160"/>
                </a:lnTo>
                <a:lnTo>
                  <a:pt x="0" y="2895600"/>
                </a:lnTo>
                <a:lnTo>
                  <a:pt x="0" y="3288030"/>
                </a:lnTo>
                <a:lnTo>
                  <a:pt x="2068664" y="3288030"/>
                </a:lnTo>
                <a:lnTo>
                  <a:pt x="2068664" y="3287014"/>
                </a:lnTo>
                <a:lnTo>
                  <a:pt x="3776573" y="3287014"/>
                </a:lnTo>
                <a:lnTo>
                  <a:pt x="3776573" y="3288030"/>
                </a:lnTo>
                <a:lnTo>
                  <a:pt x="5845213" y="3288030"/>
                </a:lnTo>
                <a:lnTo>
                  <a:pt x="5845213" y="2895600"/>
                </a:lnTo>
                <a:lnTo>
                  <a:pt x="5845213" y="391160"/>
                </a:lnTo>
                <a:lnTo>
                  <a:pt x="5845213" y="0"/>
                </a:lnTo>
                <a:close/>
              </a:path>
            </a:pathLst>
          </a:custGeom>
          <a:solidFill>
            <a:srgbClr val="000000"/>
          </a:solidFill>
        </p:spPr>
        <p:txBody>
          <a:bodyPr wrap="square" lIns="0" tIns="0" rIns="0" bIns="0" rtlCol="0"/>
          <a:lstStyle/>
          <a:p>
            <a:endParaRPr/>
          </a:p>
        </p:txBody>
      </p:sp>
      <p:sp>
        <p:nvSpPr>
          <p:cNvPr id="6" name="object 6"/>
          <p:cNvSpPr txBox="1">
            <a:spLocks noGrp="1"/>
          </p:cNvSpPr>
          <p:nvPr>
            <p:ph type="title"/>
          </p:nvPr>
        </p:nvSpPr>
        <p:spPr>
          <a:xfrm>
            <a:off x="1955723" y="504825"/>
            <a:ext cx="1937385" cy="452755"/>
          </a:xfrm>
          <a:prstGeom prst="rect">
            <a:avLst/>
          </a:prstGeom>
        </p:spPr>
        <p:txBody>
          <a:bodyPr vert="horz" wrap="square" lIns="0" tIns="12700" rIns="0" bIns="0" rtlCol="0">
            <a:spAutoFit/>
          </a:bodyPr>
          <a:lstStyle/>
          <a:p>
            <a:pPr marL="12700">
              <a:lnSpc>
                <a:spcPct val="100000"/>
              </a:lnSpc>
              <a:spcBef>
                <a:spcPts val="100"/>
              </a:spcBef>
            </a:pPr>
            <a:r>
              <a:rPr sz="2800" spc="85" dirty="0">
                <a:solidFill>
                  <a:srgbClr val="000000"/>
                </a:solidFill>
                <a:latin typeface="Trebuchet MS"/>
                <a:cs typeface="Trebuchet MS"/>
              </a:rPr>
              <a:t>Conclusion</a:t>
            </a:r>
            <a:endParaRPr sz="2800" dirty="0">
              <a:latin typeface="Trebuchet MS"/>
              <a:cs typeface="Trebuchet MS"/>
            </a:endParaRPr>
          </a:p>
        </p:txBody>
      </p:sp>
      <p:sp>
        <p:nvSpPr>
          <p:cNvPr id="14" name="TextBox 13">
            <a:extLst>
              <a:ext uri="{FF2B5EF4-FFF2-40B4-BE49-F238E27FC236}">
                <a16:creationId xmlns:a16="http://schemas.microsoft.com/office/drawing/2014/main" id="{856191E8-B34E-3908-6EF9-940FDED6813E}"/>
              </a:ext>
            </a:extLst>
          </p:cNvPr>
          <p:cNvSpPr txBox="1"/>
          <p:nvPr/>
        </p:nvSpPr>
        <p:spPr>
          <a:xfrm>
            <a:off x="1403350" y="1114425"/>
            <a:ext cx="3276600" cy="1277273"/>
          </a:xfrm>
          <a:prstGeom prst="rect">
            <a:avLst/>
          </a:prstGeom>
          <a:noFill/>
        </p:spPr>
        <p:txBody>
          <a:bodyPr wrap="square">
            <a:spAutoFit/>
          </a:bodyPr>
          <a:lstStyle/>
          <a:p>
            <a:r>
              <a:rPr lang="en-IN" sz="1100" dirty="0"/>
              <a:t>The implementation of a React.js, Express.js and SQL-based DBMS has  signiﬁcantly improved the efﬁciency and accuracy of  </a:t>
            </a:r>
            <a:r>
              <a:rPr lang="en-IN" sz="1100" b="1" i="1" dirty="0" err="1"/>
              <a:t>Fine&amp;Dine</a:t>
            </a:r>
            <a:r>
              <a:rPr lang="en-IN" sz="1100" b="1" i="1" dirty="0"/>
              <a:t> </a:t>
            </a:r>
            <a:r>
              <a:rPr lang="en-IN" sz="1100" dirty="0"/>
              <a:t>web application. O</a:t>
            </a:r>
            <a:r>
              <a:rPr lang="en-US" sz="1100" dirty="0" err="1"/>
              <a:t>u</a:t>
            </a:r>
            <a:r>
              <a:rPr lang="en-US" sz="1100" b="0" i="0" dirty="0" err="1">
                <a:effectLst/>
              </a:rPr>
              <a:t>r</a:t>
            </a:r>
            <a:r>
              <a:rPr lang="en-US" sz="1100" b="0" i="0" dirty="0">
                <a:effectLst/>
              </a:rPr>
              <a:t> presentation highlighted key aspects, including the importance of a systematic approach in requirements gathering, design and planning, database design, development, and iterative improvement.</a:t>
            </a:r>
            <a:endParaRPr lang="en-IN"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793750" y="450191"/>
            <a:ext cx="1165225" cy="252095"/>
          </a:xfrm>
          <a:prstGeom prst="rect">
            <a:avLst/>
          </a:prstGeom>
        </p:spPr>
        <p:txBody>
          <a:bodyPr vert="horz" wrap="square" lIns="0" tIns="17145" rIns="0" bIns="0" rtlCol="0">
            <a:spAutoFit/>
          </a:bodyPr>
          <a:lstStyle/>
          <a:p>
            <a:pPr marL="12700">
              <a:lnSpc>
                <a:spcPct val="100000"/>
              </a:lnSpc>
              <a:spcBef>
                <a:spcPts val="135"/>
              </a:spcBef>
            </a:pPr>
            <a:r>
              <a:rPr sz="1450" spc="35" dirty="0">
                <a:solidFill>
                  <a:srgbClr val="000000"/>
                </a:solidFill>
              </a:rPr>
              <a:t>Introduction</a:t>
            </a:r>
            <a:endParaRPr sz="1450" dirty="0"/>
          </a:p>
        </p:txBody>
      </p:sp>
      <p:pic>
        <p:nvPicPr>
          <p:cNvPr id="11" name="Picture 10">
            <a:extLst>
              <a:ext uri="{FF2B5EF4-FFF2-40B4-BE49-F238E27FC236}">
                <a16:creationId xmlns:a16="http://schemas.microsoft.com/office/drawing/2014/main" id="{C21D4597-6E46-9273-A933-EB3897AFAB0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924125" y="-177520"/>
            <a:ext cx="2898825" cy="45719"/>
          </a:xfrm>
          <a:prstGeom prst="rect">
            <a:avLst/>
          </a:prstGeom>
        </p:spPr>
      </p:pic>
      <p:sp>
        <p:nvSpPr>
          <p:cNvPr id="12" name="TextBox 11">
            <a:extLst>
              <a:ext uri="{FF2B5EF4-FFF2-40B4-BE49-F238E27FC236}">
                <a16:creationId xmlns:a16="http://schemas.microsoft.com/office/drawing/2014/main" id="{70573246-0329-0693-D682-74F4FA93FF89}"/>
              </a:ext>
            </a:extLst>
          </p:cNvPr>
          <p:cNvSpPr txBox="1"/>
          <p:nvPr/>
        </p:nvSpPr>
        <p:spPr>
          <a:xfrm>
            <a:off x="2924125" y="3295650"/>
            <a:ext cx="2898825" cy="369332"/>
          </a:xfrm>
          <a:prstGeom prst="rect">
            <a:avLst/>
          </a:prstGeom>
          <a:noFill/>
        </p:spPr>
        <p:txBody>
          <a:bodyPr wrap="square" rtlCol="0">
            <a:spAutoFit/>
          </a:bodyPr>
          <a:lstStyle/>
          <a:p>
            <a:r>
              <a:rPr lang="en-IN" sz="900">
                <a:hlinkClick r:id="rId3" tooltip="http://flickr.com/photos/insidethemagic/8979153163"/>
              </a:rPr>
              <a:t>This Photo</a:t>
            </a:r>
            <a:r>
              <a:rPr lang="en-IN" sz="900"/>
              <a:t> by Unknown Author is licensed under </a:t>
            </a:r>
            <a:r>
              <a:rPr lang="en-IN" sz="900">
                <a:hlinkClick r:id="rId4" tooltip="https://creativecommons.org/licenses/by-nc-nd/3.0/"/>
              </a:rPr>
              <a:t>CC BY-NC-ND</a:t>
            </a:r>
            <a:endParaRPr lang="en-IN" sz="900"/>
          </a:p>
        </p:txBody>
      </p:sp>
      <p:sp>
        <p:nvSpPr>
          <p:cNvPr id="16" name="TextBox 15">
            <a:extLst>
              <a:ext uri="{FF2B5EF4-FFF2-40B4-BE49-F238E27FC236}">
                <a16:creationId xmlns:a16="http://schemas.microsoft.com/office/drawing/2014/main" id="{92532820-0BCB-1AA5-8085-11C2AA7F533C}"/>
              </a:ext>
            </a:extLst>
          </p:cNvPr>
          <p:cNvSpPr txBox="1"/>
          <p:nvPr/>
        </p:nvSpPr>
        <p:spPr>
          <a:xfrm>
            <a:off x="2622549" y="3295650"/>
            <a:ext cx="2775331" cy="369332"/>
          </a:xfrm>
          <a:prstGeom prst="rect">
            <a:avLst/>
          </a:prstGeom>
          <a:noFill/>
        </p:spPr>
        <p:txBody>
          <a:bodyPr wrap="square" rtlCol="0">
            <a:spAutoFit/>
          </a:bodyPr>
          <a:lstStyle/>
          <a:p>
            <a:r>
              <a:rPr lang="en-IN" sz="900">
                <a:hlinkClick r:id="rId3" tooltip="http://flickr.com/photos/insidethemagic/8979153163"/>
              </a:rPr>
              <a:t>This Photo</a:t>
            </a:r>
            <a:r>
              <a:rPr lang="en-IN" sz="900"/>
              <a:t> by Unknown Author is licensed under </a:t>
            </a:r>
            <a:r>
              <a:rPr lang="en-IN" sz="900">
                <a:hlinkClick r:id="rId4" tooltip="https://creativecommons.org/licenses/by-nc-nd/3.0/"/>
              </a:rPr>
              <a:t>CC BY-NC-ND</a:t>
            </a:r>
            <a:endParaRPr lang="en-IN" sz="900"/>
          </a:p>
        </p:txBody>
      </p:sp>
      <p:pic>
        <p:nvPicPr>
          <p:cNvPr id="18" name="Picture 17">
            <a:extLst>
              <a:ext uri="{FF2B5EF4-FFF2-40B4-BE49-F238E27FC236}">
                <a16:creationId xmlns:a16="http://schemas.microsoft.com/office/drawing/2014/main" id="{CF1F090B-871E-63EE-B706-A2AB6AA217F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003550" y="161925"/>
            <a:ext cx="2395538" cy="2971800"/>
          </a:xfrm>
          <a:prstGeom prst="rect">
            <a:avLst/>
          </a:prstGeom>
        </p:spPr>
      </p:pic>
      <p:sp>
        <p:nvSpPr>
          <p:cNvPr id="21" name="TextBox 20">
            <a:extLst>
              <a:ext uri="{FF2B5EF4-FFF2-40B4-BE49-F238E27FC236}">
                <a16:creationId xmlns:a16="http://schemas.microsoft.com/office/drawing/2014/main" id="{7ED21B1D-A2AA-B8AF-374A-43F2BDDCB78A}"/>
              </a:ext>
            </a:extLst>
          </p:cNvPr>
          <p:cNvSpPr txBox="1"/>
          <p:nvPr/>
        </p:nvSpPr>
        <p:spPr>
          <a:xfrm>
            <a:off x="336550" y="962025"/>
            <a:ext cx="2474823" cy="1615827"/>
          </a:xfrm>
          <a:prstGeom prst="rect">
            <a:avLst/>
          </a:prstGeom>
          <a:noFill/>
        </p:spPr>
        <p:txBody>
          <a:bodyPr wrap="square">
            <a:spAutoFit/>
          </a:bodyPr>
          <a:lstStyle/>
          <a:p>
            <a:r>
              <a:rPr lang="en-US" sz="900" b="1" i="1" dirty="0" err="1">
                <a:solidFill>
                  <a:srgbClr val="374151"/>
                </a:solidFill>
                <a:effectLst/>
                <a:latin typeface="Söhne"/>
              </a:rPr>
              <a:t>Fine&amp;Dine</a:t>
            </a:r>
            <a:r>
              <a:rPr lang="en-US" sz="900" b="0" i="0" dirty="0">
                <a:solidFill>
                  <a:srgbClr val="374151"/>
                </a:solidFill>
                <a:effectLst/>
                <a:latin typeface="Söhne"/>
              </a:rPr>
              <a:t>, stands as a comprehensive software solution meticulously designed to revolutionize the operations within a restaurant. It combines various functionalities into a single platform, encompassing crucial aspects like point-of-sale (POS), inventory management, table optimization, </a:t>
            </a:r>
            <a:r>
              <a:rPr lang="en-US" sz="900" dirty="0">
                <a:solidFill>
                  <a:srgbClr val="374151"/>
                </a:solidFill>
                <a:latin typeface="Söhne"/>
              </a:rPr>
              <a:t>managing of cuisines and food products, managing orders and </a:t>
            </a:r>
            <a:r>
              <a:rPr lang="en-US" sz="900" b="0" i="0" dirty="0">
                <a:solidFill>
                  <a:srgbClr val="374151"/>
                </a:solidFill>
                <a:effectLst/>
                <a:latin typeface="Söhne"/>
              </a:rPr>
              <a:t>analytics. Essentially, it's the all-in-one tool that modernizes and simplifies the complex workings of a dining establishment.</a:t>
            </a:r>
            <a:endParaRPr lang="en-IN" sz="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7550" y="581025"/>
            <a:ext cx="4358388" cy="652102"/>
          </a:xfrm>
          <a:prstGeom prst="rect">
            <a:avLst/>
          </a:prstGeom>
        </p:spPr>
        <p:txBody>
          <a:bodyPr vert="horz" wrap="square" lIns="0" tIns="13335" rIns="0" bIns="0" rtlCol="0">
            <a:spAutoFit/>
          </a:bodyPr>
          <a:lstStyle/>
          <a:p>
            <a:pPr marL="12700">
              <a:lnSpc>
                <a:spcPct val="100000"/>
              </a:lnSpc>
              <a:spcBef>
                <a:spcPts val="105"/>
              </a:spcBef>
            </a:pPr>
            <a:r>
              <a:rPr lang="en-US" sz="4150" b="1" spc="225" dirty="0">
                <a:solidFill>
                  <a:srgbClr val="FFFFFF"/>
                </a:solidFill>
                <a:latin typeface="Cambria"/>
                <a:cs typeface="Cambria"/>
              </a:rPr>
              <a:t>     </a:t>
            </a:r>
            <a:r>
              <a:rPr sz="4150" b="1" spc="225" dirty="0">
                <a:solidFill>
                  <a:schemeClr val="accent4">
                    <a:lumMod val="40000"/>
                    <a:lumOff val="60000"/>
                  </a:schemeClr>
                </a:solidFill>
                <a:latin typeface="Cambria"/>
                <a:cs typeface="Cambria"/>
              </a:rPr>
              <a:t>T</a:t>
            </a:r>
            <a:r>
              <a:rPr sz="4150" b="1" spc="65" dirty="0">
                <a:solidFill>
                  <a:schemeClr val="accent4">
                    <a:lumMod val="40000"/>
                    <a:lumOff val="60000"/>
                  </a:schemeClr>
                </a:solidFill>
                <a:latin typeface="Cambria"/>
                <a:cs typeface="Cambria"/>
              </a:rPr>
              <a:t>han</a:t>
            </a:r>
            <a:r>
              <a:rPr sz="4150" b="1" spc="60" dirty="0">
                <a:solidFill>
                  <a:schemeClr val="accent4">
                    <a:lumMod val="40000"/>
                    <a:lumOff val="60000"/>
                  </a:schemeClr>
                </a:solidFill>
                <a:latin typeface="Cambria"/>
                <a:cs typeface="Cambria"/>
              </a:rPr>
              <a:t>k</a:t>
            </a:r>
            <a:r>
              <a:rPr lang="en-US" sz="4150" b="1" spc="-30" dirty="0">
                <a:solidFill>
                  <a:schemeClr val="accent4">
                    <a:lumMod val="40000"/>
                    <a:lumOff val="60000"/>
                  </a:schemeClr>
                </a:solidFill>
                <a:latin typeface="Cambria"/>
                <a:cs typeface="Cambria"/>
              </a:rPr>
              <a:t>   you</a:t>
            </a:r>
            <a:r>
              <a:rPr sz="4150" b="1" spc="-30" dirty="0">
                <a:solidFill>
                  <a:schemeClr val="accent4">
                    <a:lumMod val="40000"/>
                    <a:lumOff val="60000"/>
                  </a:schemeClr>
                </a:solidFill>
                <a:latin typeface="Cambria"/>
                <a:cs typeface="Cambria"/>
              </a:rPr>
              <a:t>!</a:t>
            </a:r>
            <a:endParaRPr sz="4150" dirty="0">
              <a:solidFill>
                <a:schemeClr val="accent4">
                  <a:lumMod val="40000"/>
                  <a:lumOff val="60000"/>
                </a:schemeClr>
              </a:solidFill>
              <a:latin typeface="Cambria"/>
              <a:cs typeface="Cambria"/>
            </a:endParaRPr>
          </a:p>
        </p:txBody>
      </p:sp>
      <p:sp>
        <p:nvSpPr>
          <p:cNvPr id="8" name="TextBox 7">
            <a:extLst>
              <a:ext uri="{FF2B5EF4-FFF2-40B4-BE49-F238E27FC236}">
                <a16:creationId xmlns:a16="http://schemas.microsoft.com/office/drawing/2014/main" id="{D60819ED-C668-C16E-76C2-73AD7F3617D7}"/>
              </a:ext>
            </a:extLst>
          </p:cNvPr>
          <p:cNvSpPr txBox="1"/>
          <p:nvPr/>
        </p:nvSpPr>
        <p:spPr>
          <a:xfrm>
            <a:off x="3460750" y="1800225"/>
            <a:ext cx="2286000" cy="1277273"/>
          </a:xfrm>
          <a:prstGeom prst="rect">
            <a:avLst/>
          </a:prstGeom>
          <a:noFill/>
        </p:spPr>
        <p:txBody>
          <a:bodyPr wrap="square">
            <a:spAutoFit/>
          </a:bodyPr>
          <a:lstStyle/>
          <a:p>
            <a:pPr algn="r"/>
            <a:r>
              <a:rPr lang="en-IN" sz="1100" b="1" i="1" u="sng" dirty="0">
                <a:solidFill>
                  <a:schemeClr val="accent5">
                    <a:lumMod val="60000"/>
                    <a:lumOff val="40000"/>
                  </a:schemeClr>
                </a:solidFill>
              </a:rPr>
              <a:t>Prepared by</a:t>
            </a:r>
            <a:r>
              <a:rPr lang="en-IN" sz="1100" dirty="0">
                <a:solidFill>
                  <a:schemeClr val="accent5">
                    <a:lumMod val="60000"/>
                    <a:lumOff val="40000"/>
                  </a:schemeClr>
                </a:solidFill>
              </a:rPr>
              <a:t>: -</a:t>
            </a:r>
          </a:p>
          <a:p>
            <a:pPr algn="r"/>
            <a:r>
              <a:rPr lang="en-IN" sz="1100" dirty="0">
                <a:solidFill>
                  <a:schemeClr val="accent5">
                    <a:lumMod val="60000"/>
                    <a:lumOff val="40000"/>
                  </a:schemeClr>
                </a:solidFill>
              </a:rPr>
              <a:t> </a:t>
            </a:r>
          </a:p>
          <a:p>
            <a:pPr algn="r"/>
            <a:r>
              <a:rPr lang="en-IN" sz="1100" i="1" dirty="0" err="1">
                <a:solidFill>
                  <a:schemeClr val="accent5">
                    <a:lumMod val="60000"/>
                    <a:lumOff val="40000"/>
                  </a:schemeClr>
                </a:solidFill>
              </a:rPr>
              <a:t>Mohith</a:t>
            </a:r>
            <a:r>
              <a:rPr lang="en-IN" sz="1100" i="1" dirty="0">
                <a:solidFill>
                  <a:schemeClr val="accent5">
                    <a:lumMod val="60000"/>
                    <a:lumOff val="40000"/>
                  </a:schemeClr>
                </a:solidFill>
              </a:rPr>
              <a:t> Sai Teja </a:t>
            </a:r>
            <a:r>
              <a:rPr lang="en-IN" sz="1100" i="1" dirty="0" err="1">
                <a:solidFill>
                  <a:schemeClr val="accent5">
                    <a:lumMod val="60000"/>
                    <a:lumOff val="40000"/>
                  </a:schemeClr>
                </a:solidFill>
              </a:rPr>
              <a:t>Kothapalli</a:t>
            </a:r>
            <a:r>
              <a:rPr lang="en-IN" sz="1100" i="1" dirty="0">
                <a:solidFill>
                  <a:schemeClr val="accent5">
                    <a:lumMod val="60000"/>
                    <a:lumOff val="40000"/>
                  </a:schemeClr>
                </a:solidFill>
              </a:rPr>
              <a:t> (2112101)</a:t>
            </a:r>
          </a:p>
          <a:p>
            <a:pPr algn="r"/>
            <a:r>
              <a:rPr lang="en-IN" sz="1100" i="1" dirty="0">
                <a:solidFill>
                  <a:schemeClr val="accent5">
                    <a:lumMod val="60000"/>
                    <a:lumOff val="40000"/>
                  </a:schemeClr>
                </a:solidFill>
              </a:rPr>
              <a:t> </a:t>
            </a:r>
            <a:r>
              <a:rPr lang="en-IN" sz="1100" i="1" dirty="0" err="1">
                <a:solidFill>
                  <a:schemeClr val="accent5">
                    <a:lumMod val="60000"/>
                    <a:lumOff val="40000"/>
                  </a:schemeClr>
                </a:solidFill>
              </a:rPr>
              <a:t>Mummidi</a:t>
            </a:r>
            <a:r>
              <a:rPr lang="en-IN" sz="1100" i="1" dirty="0">
                <a:solidFill>
                  <a:schemeClr val="accent5">
                    <a:lumMod val="60000"/>
                    <a:lumOff val="40000"/>
                  </a:schemeClr>
                </a:solidFill>
              </a:rPr>
              <a:t> Satyanarayana (2112102) </a:t>
            </a:r>
          </a:p>
          <a:p>
            <a:pPr algn="r"/>
            <a:r>
              <a:rPr lang="en-IN" sz="1100" i="1" dirty="0">
                <a:solidFill>
                  <a:schemeClr val="accent5">
                    <a:lumMod val="60000"/>
                    <a:lumOff val="40000"/>
                  </a:schemeClr>
                </a:solidFill>
              </a:rPr>
              <a:t>Swapnil Nath (2112103) </a:t>
            </a:r>
          </a:p>
          <a:p>
            <a:pPr algn="r"/>
            <a:r>
              <a:rPr lang="en-IN" sz="1100" i="1" dirty="0">
                <a:solidFill>
                  <a:schemeClr val="accent5">
                    <a:lumMod val="60000"/>
                    <a:lumOff val="40000"/>
                  </a:schemeClr>
                </a:solidFill>
              </a:rPr>
              <a:t>Anubhav Chakraborty (2112104)</a:t>
            </a:r>
          </a:p>
          <a:p>
            <a:pPr algn="r"/>
            <a:r>
              <a:rPr lang="en-IN" sz="1100" i="1" dirty="0">
                <a:solidFill>
                  <a:schemeClr val="accent5">
                    <a:lumMod val="60000"/>
                    <a:lumOff val="40000"/>
                  </a:schemeClr>
                </a:solidFill>
              </a:rPr>
              <a:t> </a:t>
            </a:r>
            <a:r>
              <a:rPr lang="en-IN" sz="1100" i="1" dirty="0" err="1">
                <a:solidFill>
                  <a:schemeClr val="accent5">
                    <a:lumMod val="60000"/>
                    <a:lumOff val="40000"/>
                  </a:schemeClr>
                </a:solidFill>
              </a:rPr>
              <a:t>Parimi</a:t>
            </a:r>
            <a:r>
              <a:rPr lang="en-IN" sz="1100" i="1" dirty="0">
                <a:solidFill>
                  <a:schemeClr val="accent5">
                    <a:lumMod val="60000"/>
                    <a:lumOff val="40000"/>
                  </a:schemeClr>
                </a:solidFill>
              </a:rPr>
              <a:t> </a:t>
            </a:r>
            <a:r>
              <a:rPr lang="en-IN" sz="1100" i="1" dirty="0" err="1">
                <a:solidFill>
                  <a:schemeClr val="accent5">
                    <a:lumMod val="60000"/>
                    <a:lumOff val="40000"/>
                  </a:schemeClr>
                </a:solidFill>
              </a:rPr>
              <a:t>Vedavalli</a:t>
            </a:r>
            <a:r>
              <a:rPr lang="en-IN" sz="1100" i="1" dirty="0">
                <a:solidFill>
                  <a:schemeClr val="accent5">
                    <a:lumMod val="60000"/>
                    <a:lumOff val="40000"/>
                  </a:schemeClr>
                </a:solidFill>
              </a:rPr>
              <a:t> (2112105)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460750" y="581025"/>
            <a:ext cx="1687169" cy="231474"/>
          </a:xfrm>
          <a:prstGeom prst="rect">
            <a:avLst/>
          </a:prstGeom>
        </p:spPr>
        <p:txBody>
          <a:bodyPr vert="horz" wrap="square" lIns="0" tIns="15875" rIns="0" bIns="0" rtlCol="0">
            <a:spAutoFit/>
          </a:bodyPr>
          <a:lstStyle/>
          <a:p>
            <a:pPr marL="12700">
              <a:lnSpc>
                <a:spcPct val="100000"/>
              </a:lnSpc>
              <a:spcBef>
                <a:spcPts val="125"/>
              </a:spcBef>
            </a:pPr>
            <a:r>
              <a:rPr lang="en-US" sz="1400" spc="60" dirty="0">
                <a:latin typeface="Times New Roman"/>
                <a:cs typeface="Times New Roman"/>
              </a:rPr>
              <a:t>Importance of RMS</a:t>
            </a:r>
            <a:endParaRPr sz="1400" dirty="0">
              <a:latin typeface="Times New Roman"/>
              <a:cs typeface="Times New Roman"/>
            </a:endParaRPr>
          </a:p>
        </p:txBody>
      </p:sp>
      <p:pic>
        <p:nvPicPr>
          <p:cNvPr id="8" name="Picture 7">
            <a:extLst>
              <a:ext uri="{FF2B5EF4-FFF2-40B4-BE49-F238E27FC236}">
                <a16:creationId xmlns:a16="http://schemas.microsoft.com/office/drawing/2014/main" id="{A62CEBD6-A884-02A3-B658-3E279BCC66A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4150" y="428625"/>
            <a:ext cx="2514600" cy="2514600"/>
          </a:xfrm>
          <a:prstGeom prst="rect">
            <a:avLst/>
          </a:prstGeom>
        </p:spPr>
      </p:pic>
      <p:sp>
        <p:nvSpPr>
          <p:cNvPr id="12" name="TextBox 11">
            <a:extLst>
              <a:ext uri="{FF2B5EF4-FFF2-40B4-BE49-F238E27FC236}">
                <a16:creationId xmlns:a16="http://schemas.microsoft.com/office/drawing/2014/main" id="{EBBC120D-A5C2-8862-45B3-C4F6C695E33E}"/>
              </a:ext>
            </a:extLst>
          </p:cNvPr>
          <p:cNvSpPr txBox="1"/>
          <p:nvPr/>
        </p:nvSpPr>
        <p:spPr>
          <a:xfrm>
            <a:off x="3155950" y="1114425"/>
            <a:ext cx="2438400" cy="1323439"/>
          </a:xfrm>
          <a:prstGeom prst="rect">
            <a:avLst/>
          </a:prstGeom>
          <a:noFill/>
        </p:spPr>
        <p:txBody>
          <a:bodyPr wrap="square">
            <a:spAutoFit/>
          </a:bodyPr>
          <a:lstStyle/>
          <a:p>
            <a:r>
              <a:rPr lang="en-US" sz="1000" b="0" i="0" dirty="0">
                <a:solidFill>
                  <a:schemeClr val="bg1"/>
                </a:solidFill>
                <a:effectLst/>
                <a:latin typeface="Söhne"/>
              </a:rPr>
              <a:t>Importance of an RMS in the </a:t>
            </a:r>
            <a:r>
              <a:rPr lang="en-US" sz="900" b="0" i="0" dirty="0">
                <a:solidFill>
                  <a:schemeClr val="bg1"/>
                </a:solidFill>
                <a:effectLst/>
                <a:latin typeface="Söhne"/>
              </a:rPr>
              <a:t>Hospitality Industry. In an </a:t>
            </a:r>
            <a:r>
              <a:rPr lang="en-US" sz="1000" b="0" i="0" dirty="0">
                <a:solidFill>
                  <a:schemeClr val="bg1"/>
                </a:solidFill>
                <a:effectLst/>
                <a:latin typeface="Söhne"/>
              </a:rPr>
              <a:t>ever-evolving industry, the significance of an RMS cannot be overstated. It serves as the cornerstone for enhancing operational efficiency, reducing costs, and amplifying customer satisfaction. From small-scale eateries to large franchises, an RMS is a catalyst for success</a:t>
            </a:r>
            <a:r>
              <a:rPr lang="en-US" sz="900" b="0" i="0" dirty="0">
                <a:solidFill>
                  <a:schemeClr val="bg1"/>
                </a:solidFill>
                <a:effectLst/>
                <a:latin typeface="Söhne"/>
              </a:rPr>
              <a:t>.</a:t>
            </a:r>
            <a:endParaRPr lang="en-IN" sz="9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4705" y="200025"/>
            <a:ext cx="5095845" cy="232115"/>
          </a:xfrm>
          <a:prstGeom prst="rect">
            <a:avLst/>
          </a:prstGeom>
        </p:spPr>
        <p:txBody>
          <a:bodyPr vert="horz" wrap="square" lIns="0" tIns="16510" rIns="0" bIns="0" rtlCol="0">
            <a:spAutoFit/>
          </a:bodyPr>
          <a:lstStyle/>
          <a:p>
            <a:pPr marL="3046095">
              <a:lnSpc>
                <a:spcPct val="100000"/>
              </a:lnSpc>
              <a:spcBef>
                <a:spcPts val="130"/>
              </a:spcBef>
            </a:pPr>
            <a:r>
              <a:rPr lang="en-US" sz="1400" spc="20" dirty="0"/>
              <a:t>Challenges in RMS</a:t>
            </a:r>
            <a:endParaRPr lang="en-US" sz="1400" spc="5" dirty="0"/>
          </a:p>
        </p:txBody>
      </p:sp>
      <p:pic>
        <p:nvPicPr>
          <p:cNvPr id="7" name="object 7"/>
          <p:cNvPicPr/>
          <p:nvPr/>
        </p:nvPicPr>
        <p:blipFill>
          <a:blip r:embed="rId2" cstate="print"/>
          <a:stretch>
            <a:fillRect/>
          </a:stretch>
        </p:blipFill>
        <p:spPr>
          <a:xfrm>
            <a:off x="1515" y="8"/>
            <a:ext cx="2922611" cy="3287938"/>
          </a:xfrm>
          <a:prstGeom prst="rect">
            <a:avLst/>
          </a:prstGeom>
        </p:spPr>
      </p:pic>
      <p:sp>
        <p:nvSpPr>
          <p:cNvPr id="9" name="TextBox 8">
            <a:extLst>
              <a:ext uri="{FF2B5EF4-FFF2-40B4-BE49-F238E27FC236}">
                <a16:creationId xmlns:a16="http://schemas.microsoft.com/office/drawing/2014/main" id="{B7450E1A-39EC-2828-69CE-1C8E78ACA26A}"/>
              </a:ext>
            </a:extLst>
          </p:cNvPr>
          <p:cNvSpPr txBox="1"/>
          <p:nvPr/>
        </p:nvSpPr>
        <p:spPr>
          <a:xfrm>
            <a:off x="3155950" y="567381"/>
            <a:ext cx="2529938" cy="2585323"/>
          </a:xfrm>
          <a:prstGeom prst="rect">
            <a:avLst/>
          </a:prstGeom>
          <a:noFill/>
        </p:spPr>
        <p:txBody>
          <a:bodyPr wrap="square">
            <a:spAutoFit/>
          </a:bodyPr>
          <a:lstStyle/>
          <a:p>
            <a:pPr algn="ctr"/>
            <a:r>
              <a:rPr lang="en-US" sz="900" dirty="0">
                <a:solidFill>
                  <a:schemeClr val="bg1"/>
                </a:solidFill>
              </a:rPr>
              <a:t>Developing a robust restaurant management system entails several key considerations. First and foremost, data integrity is crucial to maintain accurate and consistent information in the database, with particular emphasis on implementing foreign key constraints for referential integrity. A secure user authentication and authorization system must be in place to protect sensitive data. Given the system's anticipated high transaction volume, performance optimization is imperative for reduced latency and a responsive user experience. Additionally, customization is essential, with tailored user interfaces for different roles such as admin, waiter, and chef. Lastly, scalability is a key design factor to ensure the database structure can accommodate future growth, potentially expanding to multiple branches or locations.</a:t>
            </a:r>
            <a:endParaRPr lang="en-IN" sz="9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6165-A6ED-D4EF-A25D-1FEDCF87A4D3}"/>
              </a:ext>
            </a:extLst>
          </p:cNvPr>
          <p:cNvSpPr>
            <a:spLocks noGrp="1"/>
          </p:cNvSpPr>
          <p:nvPr>
            <p:ph type="title"/>
          </p:nvPr>
        </p:nvSpPr>
        <p:spPr>
          <a:xfrm>
            <a:off x="3613150" y="240746"/>
            <a:ext cx="838200" cy="215444"/>
          </a:xfrm>
        </p:spPr>
        <p:txBody>
          <a:bodyPr/>
          <a:lstStyle/>
          <a:p>
            <a:r>
              <a:rPr lang="en-US" sz="1400" dirty="0"/>
              <a:t>Approach </a:t>
            </a:r>
            <a:endParaRPr lang="en-IN" sz="1400" dirty="0"/>
          </a:p>
        </p:txBody>
      </p:sp>
      <p:sp>
        <p:nvSpPr>
          <p:cNvPr id="25" name="TextBox 24">
            <a:extLst>
              <a:ext uri="{FF2B5EF4-FFF2-40B4-BE49-F238E27FC236}">
                <a16:creationId xmlns:a16="http://schemas.microsoft.com/office/drawing/2014/main" id="{66115B9C-BC96-6A05-E9DB-4F14569FD8D6}"/>
              </a:ext>
            </a:extLst>
          </p:cNvPr>
          <p:cNvSpPr txBox="1"/>
          <p:nvPr/>
        </p:nvSpPr>
        <p:spPr>
          <a:xfrm>
            <a:off x="2622550" y="534674"/>
            <a:ext cx="2928424" cy="2554545"/>
          </a:xfrm>
          <a:prstGeom prst="rect">
            <a:avLst/>
          </a:prstGeom>
          <a:noFill/>
        </p:spPr>
        <p:txBody>
          <a:bodyPr wrap="square">
            <a:spAutoFit/>
          </a:bodyPr>
          <a:lstStyle/>
          <a:p>
            <a:pPr algn="ctr">
              <a:buFont typeface="Arial" panose="020B0604020202020204" pitchFamily="34" charset="0"/>
              <a:buChar char="•"/>
            </a:pPr>
            <a:r>
              <a:rPr lang="en-US" sz="800" b="1" i="0" u="sng" dirty="0">
                <a:solidFill>
                  <a:schemeClr val="bg1"/>
                </a:solidFill>
                <a:effectLst/>
                <a:latin typeface="Söhne"/>
              </a:rPr>
              <a:t>Requirements Gathering</a:t>
            </a:r>
            <a:r>
              <a:rPr lang="en-US" sz="800" b="1" i="0" dirty="0">
                <a:solidFill>
                  <a:schemeClr val="bg1"/>
                </a:solidFill>
                <a:effectLst/>
                <a:latin typeface="Söhne"/>
              </a:rPr>
              <a:t>: </a:t>
            </a:r>
            <a:r>
              <a:rPr lang="en-US" sz="800" b="0" i="0" dirty="0">
                <a:solidFill>
                  <a:schemeClr val="bg1"/>
                </a:solidFill>
                <a:effectLst/>
                <a:latin typeface="Söhne"/>
              </a:rPr>
              <a:t>Understand specific restaurant needs, encompassing user and client management, cuisine handling, menu creation, table reservations, order processing, inventory control, and reporting functionalities.</a:t>
            </a:r>
          </a:p>
          <a:p>
            <a:pPr algn="ctr"/>
            <a:endParaRPr lang="en-US" sz="400" b="0" i="0" dirty="0">
              <a:solidFill>
                <a:schemeClr val="bg1"/>
              </a:solidFill>
              <a:effectLst/>
              <a:latin typeface="Söhne"/>
            </a:endParaRPr>
          </a:p>
          <a:p>
            <a:pPr algn="ctr">
              <a:buFont typeface="Arial" panose="020B0604020202020204" pitchFamily="34" charset="0"/>
              <a:buChar char="•"/>
            </a:pPr>
            <a:r>
              <a:rPr lang="en-US" sz="800" b="1" i="0" u="sng" dirty="0">
                <a:solidFill>
                  <a:schemeClr val="bg1"/>
                </a:solidFill>
                <a:effectLst/>
                <a:latin typeface="Söhne"/>
              </a:rPr>
              <a:t>Design and Planning</a:t>
            </a:r>
            <a:r>
              <a:rPr lang="en-US" sz="800" b="1" i="0" dirty="0">
                <a:solidFill>
                  <a:schemeClr val="bg1"/>
                </a:solidFill>
                <a:effectLst/>
                <a:latin typeface="Söhne"/>
              </a:rPr>
              <a:t>: </a:t>
            </a:r>
            <a:r>
              <a:rPr lang="en-US" sz="800" b="0" i="0" dirty="0">
                <a:solidFill>
                  <a:schemeClr val="bg1"/>
                </a:solidFill>
                <a:effectLst/>
                <a:latin typeface="Söhne"/>
              </a:rPr>
              <a:t>Visualize system architecture, user interface, and database schema. Decide on the technology stack, security measures, and integration strategies.</a:t>
            </a:r>
          </a:p>
          <a:p>
            <a:pPr algn="ctr">
              <a:buFont typeface="Arial" panose="020B0604020202020204" pitchFamily="34" charset="0"/>
              <a:buChar char="•"/>
            </a:pPr>
            <a:endParaRPr lang="en-US" sz="400" b="0" i="0" dirty="0">
              <a:solidFill>
                <a:schemeClr val="bg1"/>
              </a:solidFill>
              <a:effectLst/>
              <a:latin typeface="Söhne"/>
            </a:endParaRPr>
          </a:p>
          <a:p>
            <a:pPr algn="ctr">
              <a:buFont typeface="Arial" panose="020B0604020202020204" pitchFamily="34" charset="0"/>
              <a:buChar char="•"/>
            </a:pPr>
            <a:r>
              <a:rPr lang="en-US" sz="800" b="1" i="0" u="sng" dirty="0">
                <a:solidFill>
                  <a:schemeClr val="bg1"/>
                </a:solidFill>
                <a:effectLst/>
                <a:latin typeface="Söhne"/>
              </a:rPr>
              <a:t>Database Design</a:t>
            </a:r>
            <a:r>
              <a:rPr lang="en-US" sz="800" b="1" i="0" dirty="0">
                <a:solidFill>
                  <a:schemeClr val="bg1"/>
                </a:solidFill>
                <a:effectLst/>
                <a:latin typeface="Söhne"/>
              </a:rPr>
              <a:t>: </a:t>
            </a:r>
            <a:r>
              <a:rPr lang="en-US" sz="800" b="0" i="0" dirty="0">
                <a:solidFill>
                  <a:schemeClr val="bg1"/>
                </a:solidFill>
                <a:effectLst/>
                <a:latin typeface="Söhne"/>
              </a:rPr>
              <a:t>Develop an efficient structure considering entities like users, cuisines, tables, orders, order products, and products. Ensure data integrity and efficient storage.</a:t>
            </a:r>
          </a:p>
          <a:p>
            <a:pPr algn="ctr"/>
            <a:endParaRPr lang="en-US" sz="400" b="0" i="0" dirty="0">
              <a:solidFill>
                <a:schemeClr val="bg1"/>
              </a:solidFill>
              <a:effectLst/>
              <a:latin typeface="Söhne"/>
            </a:endParaRPr>
          </a:p>
          <a:p>
            <a:pPr algn="ctr">
              <a:buFont typeface="Arial" panose="020B0604020202020204" pitchFamily="34" charset="0"/>
              <a:buChar char="•"/>
            </a:pPr>
            <a:r>
              <a:rPr lang="en-US" sz="800" b="1" i="0" u="sng" dirty="0">
                <a:solidFill>
                  <a:schemeClr val="bg1"/>
                </a:solidFill>
                <a:effectLst/>
                <a:latin typeface="Söhne"/>
              </a:rPr>
              <a:t>Development</a:t>
            </a:r>
            <a:r>
              <a:rPr lang="en-US" sz="800" b="1" i="0" dirty="0">
                <a:solidFill>
                  <a:schemeClr val="bg1"/>
                </a:solidFill>
                <a:effectLst/>
                <a:latin typeface="Söhne"/>
              </a:rPr>
              <a:t>:</a:t>
            </a:r>
            <a:r>
              <a:rPr lang="en-US" sz="800" dirty="0">
                <a:solidFill>
                  <a:schemeClr val="bg1"/>
                </a:solidFill>
                <a:latin typeface="Söhne"/>
              </a:rPr>
              <a:t> </a:t>
            </a:r>
            <a:r>
              <a:rPr lang="en-US" sz="800" b="0" i="0" dirty="0">
                <a:solidFill>
                  <a:schemeClr val="bg1"/>
                </a:solidFill>
                <a:effectLst/>
                <a:latin typeface="Söhne"/>
              </a:rPr>
              <a:t>Implement the system using appropriate programming languages and frameworks for frontend, backend, and database components. Follow coding best practices and maintain modularity for scalability.</a:t>
            </a:r>
          </a:p>
          <a:p>
            <a:pPr algn="ctr"/>
            <a:endParaRPr lang="en-US" sz="400" b="0" i="0" dirty="0">
              <a:solidFill>
                <a:schemeClr val="bg1"/>
              </a:solidFill>
              <a:effectLst/>
              <a:latin typeface="Söhne"/>
            </a:endParaRPr>
          </a:p>
          <a:p>
            <a:pPr algn="ctr">
              <a:buFont typeface="Arial" panose="020B0604020202020204" pitchFamily="34" charset="0"/>
              <a:buChar char="•"/>
            </a:pPr>
            <a:r>
              <a:rPr lang="en-US" sz="800" b="1" i="0" u="sng" dirty="0">
                <a:solidFill>
                  <a:schemeClr val="bg1"/>
                </a:solidFill>
                <a:effectLst/>
                <a:latin typeface="Söhne"/>
              </a:rPr>
              <a:t>Iterative Improvement</a:t>
            </a:r>
            <a:r>
              <a:rPr lang="en-US" sz="800" b="1" i="0" dirty="0">
                <a:solidFill>
                  <a:schemeClr val="bg1"/>
                </a:solidFill>
                <a:effectLst/>
                <a:latin typeface="Söhne"/>
              </a:rPr>
              <a:t>: </a:t>
            </a:r>
            <a:r>
              <a:rPr lang="en-US" sz="800" b="0" i="0" dirty="0">
                <a:solidFill>
                  <a:schemeClr val="bg1"/>
                </a:solidFill>
                <a:effectLst/>
                <a:latin typeface="Söhne"/>
              </a:rPr>
              <a:t>Gather feedback post-implementation for identifying areas of enhancement. Continuously update and improve the system to adapt to changing business needs and technological advancements.</a:t>
            </a:r>
          </a:p>
        </p:txBody>
      </p:sp>
      <p:pic>
        <p:nvPicPr>
          <p:cNvPr id="26" name="Picture 25">
            <a:extLst>
              <a:ext uri="{FF2B5EF4-FFF2-40B4-BE49-F238E27FC236}">
                <a16:creationId xmlns:a16="http://schemas.microsoft.com/office/drawing/2014/main" id="{2AA66033-E6C8-5BF9-80BE-63C60B740AD2}"/>
              </a:ext>
            </a:extLst>
          </p:cNvPr>
          <p:cNvPicPr>
            <a:picLocks noChangeAspect="1"/>
          </p:cNvPicPr>
          <p:nvPr/>
        </p:nvPicPr>
        <p:blipFill>
          <a:blip r:embed="rId2"/>
          <a:stretch>
            <a:fillRect/>
          </a:stretch>
        </p:blipFill>
        <p:spPr>
          <a:xfrm>
            <a:off x="260350" y="348468"/>
            <a:ext cx="2286000" cy="2743200"/>
          </a:xfrm>
          <a:prstGeom prst="rect">
            <a:avLst/>
          </a:prstGeom>
        </p:spPr>
      </p:pic>
    </p:spTree>
    <p:extLst>
      <p:ext uri="{BB962C8B-B14F-4D97-AF65-F5344CB8AC3E}">
        <p14:creationId xmlns:p14="http://schemas.microsoft.com/office/powerpoint/2010/main" val="2727573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A1A1B-815D-8A14-AC4D-BD43B6090F1E}"/>
              </a:ext>
            </a:extLst>
          </p:cNvPr>
          <p:cNvSpPr>
            <a:spLocks noGrp="1"/>
          </p:cNvSpPr>
          <p:nvPr>
            <p:ph type="title"/>
          </p:nvPr>
        </p:nvSpPr>
        <p:spPr>
          <a:xfrm>
            <a:off x="2927350" y="428625"/>
            <a:ext cx="2514600" cy="215444"/>
          </a:xfrm>
        </p:spPr>
        <p:txBody>
          <a:bodyPr/>
          <a:lstStyle/>
          <a:p>
            <a:pPr algn="ctr"/>
            <a:r>
              <a:rPr lang="en-US" sz="1400" dirty="0"/>
              <a:t>App Features</a:t>
            </a:r>
            <a:endParaRPr lang="en-IN" sz="1400" dirty="0"/>
          </a:p>
        </p:txBody>
      </p:sp>
      <p:sp>
        <p:nvSpPr>
          <p:cNvPr id="4" name="TextBox 3">
            <a:extLst>
              <a:ext uri="{FF2B5EF4-FFF2-40B4-BE49-F238E27FC236}">
                <a16:creationId xmlns:a16="http://schemas.microsoft.com/office/drawing/2014/main" id="{160503FF-F0C1-1339-2A01-D05666F65422}"/>
              </a:ext>
            </a:extLst>
          </p:cNvPr>
          <p:cNvSpPr txBox="1"/>
          <p:nvPr/>
        </p:nvSpPr>
        <p:spPr>
          <a:xfrm>
            <a:off x="2774950" y="733425"/>
            <a:ext cx="2928424" cy="2308324"/>
          </a:xfrm>
          <a:prstGeom prst="rect">
            <a:avLst/>
          </a:prstGeom>
          <a:noFill/>
        </p:spPr>
        <p:txBody>
          <a:bodyPr wrap="square">
            <a:spAutoFit/>
          </a:bodyPr>
          <a:lstStyle/>
          <a:p>
            <a:pPr algn="ctr"/>
            <a:r>
              <a:rPr lang="en-US" sz="800" dirty="0">
                <a:solidFill>
                  <a:schemeClr val="bg1"/>
                </a:solidFill>
              </a:rPr>
              <a:t>A restaurant management system is a sophisticated software solution designed to optimize diverse facets of restaurant operations. It incorporates robust user management, distinguishing between admin, staff, chef, and cashier roles with secure authentication. Cuisine management features include organized categorization, creation of food products with stock tracking, and dynamic menu management. Table management offers a visual layout, reservation capabilities, and real-time occupancy tracking for efficient seating arrangements. Order processing functionalities enable seamless creation, modification, and billing with payment options. The system relies on a comprehensive technology stack, utilizing a relational database, Node.js/Express.js for backend logic, and React.js for a user-friendly frontend. Security measures include encryption and secure authentication protocols. In summary, this system enhances operational efficiency, customer service, and overall business performance by integrating and streamlining various restaurant functions.</a:t>
            </a:r>
            <a:endParaRPr lang="en-IN" sz="800" dirty="0">
              <a:solidFill>
                <a:schemeClr val="bg1"/>
              </a:solidFill>
            </a:endParaRPr>
          </a:p>
        </p:txBody>
      </p:sp>
      <p:pic>
        <p:nvPicPr>
          <p:cNvPr id="5" name="Picture 4">
            <a:extLst>
              <a:ext uri="{FF2B5EF4-FFF2-40B4-BE49-F238E27FC236}">
                <a16:creationId xmlns:a16="http://schemas.microsoft.com/office/drawing/2014/main" id="{88878895-8A15-8C43-5A20-9001CE250E1D}"/>
              </a:ext>
            </a:extLst>
          </p:cNvPr>
          <p:cNvPicPr>
            <a:picLocks noChangeAspect="1"/>
          </p:cNvPicPr>
          <p:nvPr/>
        </p:nvPicPr>
        <p:blipFill>
          <a:blip r:embed="rId2"/>
          <a:stretch>
            <a:fillRect/>
          </a:stretch>
        </p:blipFill>
        <p:spPr>
          <a:xfrm>
            <a:off x="260350" y="328612"/>
            <a:ext cx="2286000" cy="2690813"/>
          </a:xfrm>
          <a:prstGeom prst="rect">
            <a:avLst/>
          </a:prstGeom>
        </p:spPr>
      </p:pic>
    </p:spTree>
    <p:extLst>
      <p:ext uri="{BB962C8B-B14F-4D97-AF65-F5344CB8AC3E}">
        <p14:creationId xmlns:p14="http://schemas.microsoft.com/office/powerpoint/2010/main" val="1224068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614EA-7D54-B174-4FAD-141FAB90395C}"/>
              </a:ext>
            </a:extLst>
          </p:cNvPr>
          <p:cNvSpPr>
            <a:spLocks noGrp="1"/>
          </p:cNvSpPr>
          <p:nvPr>
            <p:ph type="title"/>
          </p:nvPr>
        </p:nvSpPr>
        <p:spPr>
          <a:xfrm>
            <a:off x="2241550" y="154305"/>
            <a:ext cx="1517671" cy="246221"/>
          </a:xfrm>
        </p:spPr>
        <p:txBody>
          <a:bodyPr/>
          <a:lstStyle/>
          <a:p>
            <a:r>
              <a:rPr lang="en-US" sz="1600" dirty="0"/>
              <a:t>User Interface</a:t>
            </a:r>
            <a:endParaRPr lang="en-IN" sz="1600" dirty="0"/>
          </a:p>
        </p:txBody>
      </p:sp>
      <p:sp>
        <p:nvSpPr>
          <p:cNvPr id="4" name="TextBox 3">
            <a:extLst>
              <a:ext uri="{FF2B5EF4-FFF2-40B4-BE49-F238E27FC236}">
                <a16:creationId xmlns:a16="http://schemas.microsoft.com/office/drawing/2014/main" id="{CD85C749-4EE1-60D7-0435-69989347AFF7}"/>
              </a:ext>
            </a:extLst>
          </p:cNvPr>
          <p:cNvSpPr txBox="1"/>
          <p:nvPr/>
        </p:nvSpPr>
        <p:spPr>
          <a:xfrm>
            <a:off x="3416925" y="939939"/>
            <a:ext cx="1600200" cy="707886"/>
          </a:xfrm>
          <a:prstGeom prst="rect">
            <a:avLst/>
          </a:prstGeom>
          <a:noFill/>
        </p:spPr>
        <p:txBody>
          <a:bodyPr wrap="square">
            <a:spAutoFit/>
          </a:bodyPr>
          <a:lstStyle/>
          <a:p>
            <a:r>
              <a:rPr lang="en-US" sz="1000" b="1" i="1" u="sng" dirty="0">
                <a:solidFill>
                  <a:schemeClr val="bg1"/>
                </a:solidFill>
                <a:latin typeface="Söhne"/>
              </a:rPr>
              <a:t>Login Page</a:t>
            </a:r>
            <a:r>
              <a:rPr lang="en-US" sz="1000" dirty="0">
                <a:solidFill>
                  <a:schemeClr val="bg1"/>
                </a:solidFill>
                <a:latin typeface="Söhne"/>
              </a:rPr>
              <a:t>: It is the login page where users have to log in to use the web application</a:t>
            </a:r>
            <a:endParaRPr lang="en-IN" sz="1000" dirty="0">
              <a:solidFill>
                <a:schemeClr val="bg1"/>
              </a:solidFill>
            </a:endParaRPr>
          </a:p>
        </p:txBody>
      </p:sp>
      <p:pic>
        <p:nvPicPr>
          <p:cNvPr id="7" name="Picture 6">
            <a:extLst>
              <a:ext uri="{FF2B5EF4-FFF2-40B4-BE49-F238E27FC236}">
                <a16:creationId xmlns:a16="http://schemas.microsoft.com/office/drawing/2014/main" id="{E4B6B0EF-0FA2-BCA8-405A-C3CA2096B7DD}"/>
              </a:ext>
            </a:extLst>
          </p:cNvPr>
          <p:cNvPicPr>
            <a:picLocks noChangeAspect="1"/>
          </p:cNvPicPr>
          <p:nvPr/>
        </p:nvPicPr>
        <p:blipFill>
          <a:blip r:embed="rId2"/>
          <a:stretch>
            <a:fillRect/>
          </a:stretch>
        </p:blipFill>
        <p:spPr>
          <a:xfrm>
            <a:off x="837575" y="463354"/>
            <a:ext cx="2133600" cy="2677991"/>
          </a:xfrm>
          <a:prstGeom prst="rect">
            <a:avLst/>
          </a:prstGeom>
        </p:spPr>
      </p:pic>
    </p:spTree>
    <p:extLst>
      <p:ext uri="{BB962C8B-B14F-4D97-AF65-F5344CB8AC3E}">
        <p14:creationId xmlns:p14="http://schemas.microsoft.com/office/powerpoint/2010/main" val="2238909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C7E1EA-B496-86B3-826A-9B6F1DA0732F}"/>
              </a:ext>
            </a:extLst>
          </p:cNvPr>
          <p:cNvSpPr>
            <a:spLocks noGrp="1"/>
          </p:cNvSpPr>
          <p:nvPr>
            <p:ph type="title"/>
          </p:nvPr>
        </p:nvSpPr>
        <p:spPr>
          <a:xfrm>
            <a:off x="2241550" y="154305"/>
            <a:ext cx="1517671" cy="246221"/>
          </a:xfrm>
        </p:spPr>
        <p:txBody>
          <a:bodyPr/>
          <a:lstStyle/>
          <a:p>
            <a:r>
              <a:rPr lang="en-US" sz="1600" dirty="0"/>
              <a:t>User Interface</a:t>
            </a:r>
            <a:endParaRPr lang="en-IN" sz="1600" dirty="0"/>
          </a:p>
        </p:txBody>
      </p:sp>
      <p:sp>
        <p:nvSpPr>
          <p:cNvPr id="4" name="TextBox 3">
            <a:extLst>
              <a:ext uri="{FF2B5EF4-FFF2-40B4-BE49-F238E27FC236}">
                <a16:creationId xmlns:a16="http://schemas.microsoft.com/office/drawing/2014/main" id="{A384A2A0-0D80-836B-5720-34461F3A5A0B}"/>
              </a:ext>
            </a:extLst>
          </p:cNvPr>
          <p:cNvSpPr txBox="1"/>
          <p:nvPr/>
        </p:nvSpPr>
        <p:spPr>
          <a:xfrm>
            <a:off x="3994150" y="976678"/>
            <a:ext cx="1600200" cy="1323439"/>
          </a:xfrm>
          <a:prstGeom prst="rect">
            <a:avLst/>
          </a:prstGeom>
          <a:noFill/>
        </p:spPr>
        <p:txBody>
          <a:bodyPr wrap="square">
            <a:spAutoFit/>
          </a:bodyPr>
          <a:lstStyle/>
          <a:p>
            <a:r>
              <a:rPr lang="en-US" sz="1000" b="1" i="1" u="sng" dirty="0">
                <a:solidFill>
                  <a:schemeClr val="bg1"/>
                </a:solidFill>
                <a:latin typeface="Söhne"/>
              </a:rPr>
              <a:t>Dashboard</a:t>
            </a:r>
            <a:r>
              <a:rPr lang="en-US" sz="1000" dirty="0">
                <a:solidFill>
                  <a:schemeClr val="bg1"/>
                </a:solidFill>
                <a:latin typeface="Söhne"/>
              </a:rPr>
              <a:t>: It is the screen where users/clients are redirected after they login to the system. Users/Clients can choose any action to perform of the ones mentioned I the dashboard. </a:t>
            </a:r>
            <a:endParaRPr lang="en-IN" sz="1000" dirty="0">
              <a:solidFill>
                <a:schemeClr val="bg1"/>
              </a:solidFill>
            </a:endParaRPr>
          </a:p>
        </p:txBody>
      </p:sp>
      <p:pic>
        <p:nvPicPr>
          <p:cNvPr id="7" name="Picture 6">
            <a:extLst>
              <a:ext uri="{FF2B5EF4-FFF2-40B4-BE49-F238E27FC236}">
                <a16:creationId xmlns:a16="http://schemas.microsoft.com/office/drawing/2014/main" id="{EF414C79-2AD7-F5C6-A9AD-1B3F2095CB60}"/>
              </a:ext>
            </a:extLst>
          </p:cNvPr>
          <p:cNvPicPr>
            <a:picLocks noChangeAspect="1"/>
          </p:cNvPicPr>
          <p:nvPr/>
        </p:nvPicPr>
        <p:blipFill>
          <a:blip r:embed="rId2"/>
          <a:stretch>
            <a:fillRect/>
          </a:stretch>
        </p:blipFill>
        <p:spPr>
          <a:xfrm>
            <a:off x="107950" y="504825"/>
            <a:ext cx="3886200" cy="2556631"/>
          </a:xfrm>
          <a:prstGeom prst="rect">
            <a:avLst/>
          </a:prstGeom>
        </p:spPr>
      </p:pic>
    </p:spTree>
    <p:extLst>
      <p:ext uri="{BB962C8B-B14F-4D97-AF65-F5344CB8AC3E}">
        <p14:creationId xmlns:p14="http://schemas.microsoft.com/office/powerpoint/2010/main" val="549585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C7E1EA-B496-86B3-826A-9B6F1DA0732F}"/>
              </a:ext>
            </a:extLst>
          </p:cNvPr>
          <p:cNvSpPr>
            <a:spLocks noGrp="1"/>
          </p:cNvSpPr>
          <p:nvPr>
            <p:ph type="title"/>
          </p:nvPr>
        </p:nvSpPr>
        <p:spPr>
          <a:xfrm>
            <a:off x="2241550" y="154305"/>
            <a:ext cx="1517671" cy="246221"/>
          </a:xfrm>
        </p:spPr>
        <p:txBody>
          <a:bodyPr/>
          <a:lstStyle/>
          <a:p>
            <a:r>
              <a:rPr lang="en-US" sz="1600" dirty="0"/>
              <a:t>User Interface</a:t>
            </a:r>
            <a:endParaRPr lang="en-IN" sz="1600" dirty="0"/>
          </a:p>
        </p:txBody>
      </p:sp>
      <p:sp>
        <p:nvSpPr>
          <p:cNvPr id="4" name="TextBox 3">
            <a:extLst>
              <a:ext uri="{FF2B5EF4-FFF2-40B4-BE49-F238E27FC236}">
                <a16:creationId xmlns:a16="http://schemas.microsoft.com/office/drawing/2014/main" id="{A384A2A0-0D80-836B-5720-34461F3A5A0B}"/>
              </a:ext>
            </a:extLst>
          </p:cNvPr>
          <p:cNvSpPr txBox="1"/>
          <p:nvPr/>
        </p:nvSpPr>
        <p:spPr>
          <a:xfrm>
            <a:off x="3994150" y="976678"/>
            <a:ext cx="1600200" cy="707886"/>
          </a:xfrm>
          <a:prstGeom prst="rect">
            <a:avLst/>
          </a:prstGeom>
          <a:noFill/>
        </p:spPr>
        <p:txBody>
          <a:bodyPr wrap="square">
            <a:spAutoFit/>
          </a:bodyPr>
          <a:lstStyle/>
          <a:p>
            <a:r>
              <a:rPr lang="en-US" sz="1000" b="1" i="1" u="sng" dirty="0">
                <a:solidFill>
                  <a:schemeClr val="bg1"/>
                </a:solidFill>
                <a:latin typeface="Söhne"/>
              </a:rPr>
              <a:t>Users</a:t>
            </a:r>
            <a:r>
              <a:rPr lang="en-US" sz="1000" dirty="0">
                <a:solidFill>
                  <a:schemeClr val="bg1"/>
                </a:solidFill>
                <a:latin typeface="Söhne"/>
              </a:rPr>
              <a:t>: This screen shows the information about the users who have logged into the system.  </a:t>
            </a:r>
            <a:endParaRPr lang="en-IN" sz="1000" dirty="0">
              <a:solidFill>
                <a:schemeClr val="bg1"/>
              </a:solidFill>
            </a:endParaRPr>
          </a:p>
        </p:txBody>
      </p:sp>
      <p:pic>
        <p:nvPicPr>
          <p:cNvPr id="5" name="Picture 4">
            <a:extLst>
              <a:ext uri="{FF2B5EF4-FFF2-40B4-BE49-F238E27FC236}">
                <a16:creationId xmlns:a16="http://schemas.microsoft.com/office/drawing/2014/main" id="{879401C1-D6F9-06BC-A09B-07B5F292CFF1}"/>
              </a:ext>
            </a:extLst>
          </p:cNvPr>
          <p:cNvPicPr>
            <a:picLocks noChangeAspect="1"/>
          </p:cNvPicPr>
          <p:nvPr/>
        </p:nvPicPr>
        <p:blipFill>
          <a:blip r:embed="rId2"/>
          <a:stretch>
            <a:fillRect/>
          </a:stretch>
        </p:blipFill>
        <p:spPr>
          <a:xfrm>
            <a:off x="151695" y="504825"/>
            <a:ext cx="3828485" cy="2567353"/>
          </a:xfrm>
          <a:prstGeom prst="rect">
            <a:avLst/>
          </a:prstGeom>
        </p:spPr>
      </p:pic>
    </p:spTree>
    <p:extLst>
      <p:ext uri="{BB962C8B-B14F-4D97-AF65-F5344CB8AC3E}">
        <p14:creationId xmlns:p14="http://schemas.microsoft.com/office/powerpoint/2010/main" val="40564370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246</TotalTime>
  <Words>875</Words>
  <Application>Microsoft Office PowerPoint</Application>
  <PresentationFormat>Custom</PresentationFormat>
  <Paragraphs>55</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Cambria</vt:lpstr>
      <vt:lpstr>Söhne</vt:lpstr>
      <vt:lpstr>Tahoma</vt:lpstr>
      <vt:lpstr>Times New Roman</vt:lpstr>
      <vt:lpstr>Trebuchet MS</vt:lpstr>
      <vt:lpstr>Office Theme</vt:lpstr>
      <vt:lpstr>Restaurant  Management System: Fine&amp;Dine</vt:lpstr>
      <vt:lpstr>Introduction</vt:lpstr>
      <vt:lpstr>Importance of RMS</vt:lpstr>
      <vt:lpstr>Challenges in RMS</vt:lpstr>
      <vt:lpstr>Approach </vt:lpstr>
      <vt:lpstr>App Features</vt:lpstr>
      <vt:lpstr>User Interface</vt:lpstr>
      <vt:lpstr>User Interface</vt:lpstr>
      <vt:lpstr>User Interface</vt:lpstr>
      <vt:lpstr>User Interface</vt:lpstr>
      <vt:lpstr>User Interface</vt:lpstr>
      <vt:lpstr>User Interface</vt:lpstr>
      <vt:lpstr>User Interface</vt:lpstr>
      <vt:lpstr>User Interface</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Management: A DBMS Project  USING Node. js</dc:title>
  <dc:creator>pveda</dc:creator>
  <cp:lastModifiedBy>CSE 104 Anubhav Chakraborty</cp:lastModifiedBy>
  <cp:revision>6</cp:revision>
  <dcterms:created xsi:type="dcterms:W3CDTF">2023-11-14T10:40:38Z</dcterms:created>
  <dcterms:modified xsi:type="dcterms:W3CDTF">2023-11-15T07:10:20Z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2023-11-14T00:00:00Z</vt:filetime>
  </property>
  <property fmtid="{D5CDD505-2E9C-101B-9397-08002B2CF9AE}" pid="3" name="LastSaved">
    <vt:filetime>2023-11-14T00:00:00Z</vt:filetime>
  </property>
</Properties>
</file>